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96" r:id="rId2"/>
    <p:sldId id="289" r:id="rId3"/>
    <p:sldId id="327" r:id="rId4"/>
    <p:sldId id="325" r:id="rId5"/>
    <p:sldId id="326" r:id="rId6"/>
    <p:sldId id="288" r:id="rId7"/>
    <p:sldId id="298" r:id="rId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B3"/>
    <a:srgbClr val="FF9900"/>
    <a:srgbClr val="FF66CC"/>
    <a:srgbClr val="FFCCFF"/>
    <a:srgbClr val="6600CC"/>
    <a:srgbClr val="FF93FF"/>
    <a:srgbClr val="FF4FFF"/>
    <a:srgbClr val="FF99FF"/>
    <a:srgbClr val="FF66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76" d="100"/>
          <a:sy n="76" d="100"/>
        </p:scale>
        <p:origin x="720"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1ABBFE-1A53-4EFE-8516-8FF6F3D6A101}"/>
              </a:ext>
            </a:extLst>
          </p:cNvPr>
          <p:cNvSpPr>
            <a:spLocks noGrp="1"/>
          </p:cNvSpPr>
          <p:nvPr>
            <p:ph type="hdr" sz="quarter"/>
          </p:nvPr>
        </p:nvSpPr>
        <p:spPr>
          <a:xfrm>
            <a:off x="0" y="1"/>
            <a:ext cx="3037840" cy="463407"/>
          </a:xfrm>
          <a:prstGeom prst="rect">
            <a:avLst/>
          </a:prstGeom>
        </p:spPr>
        <p:txBody>
          <a:bodyPr vert="horz" lIns="92803" tIns="46402" rIns="92803" bIns="46402" rtlCol="0"/>
          <a:lstStyle>
            <a:lvl1pPr algn="l">
              <a:defRPr sz="1200"/>
            </a:lvl1pPr>
          </a:lstStyle>
          <a:p>
            <a:endParaRPr lang="en-US"/>
          </a:p>
        </p:txBody>
      </p:sp>
      <p:sp>
        <p:nvSpPr>
          <p:cNvPr id="3" name="Date Placeholder 2">
            <a:extLst>
              <a:ext uri="{FF2B5EF4-FFF2-40B4-BE49-F238E27FC236}">
                <a16:creationId xmlns:a16="http://schemas.microsoft.com/office/drawing/2014/main" id="{9655B948-395A-4D67-AF4C-EED59EF329D5}"/>
              </a:ext>
            </a:extLst>
          </p:cNvPr>
          <p:cNvSpPr>
            <a:spLocks noGrp="1"/>
          </p:cNvSpPr>
          <p:nvPr>
            <p:ph type="dt" sz="quarter" idx="1"/>
          </p:nvPr>
        </p:nvSpPr>
        <p:spPr>
          <a:xfrm>
            <a:off x="3970938" y="1"/>
            <a:ext cx="3037840" cy="463407"/>
          </a:xfrm>
          <a:prstGeom prst="rect">
            <a:avLst/>
          </a:prstGeom>
        </p:spPr>
        <p:txBody>
          <a:bodyPr vert="horz" lIns="92803" tIns="46402" rIns="92803" bIns="46402" rtlCol="0"/>
          <a:lstStyle>
            <a:lvl1pPr algn="r">
              <a:defRPr sz="1200"/>
            </a:lvl1pPr>
          </a:lstStyle>
          <a:p>
            <a:fld id="{9E190B0C-A475-4E50-A63F-CB1C10C29024}" type="datetime1">
              <a:rPr lang="en-US" smtClean="0"/>
              <a:t>9/18/2023</a:t>
            </a:fld>
            <a:endParaRPr lang="en-US"/>
          </a:p>
        </p:txBody>
      </p:sp>
      <p:sp>
        <p:nvSpPr>
          <p:cNvPr id="4" name="Footer Placeholder 3">
            <a:extLst>
              <a:ext uri="{FF2B5EF4-FFF2-40B4-BE49-F238E27FC236}">
                <a16:creationId xmlns:a16="http://schemas.microsoft.com/office/drawing/2014/main" id="{D265400D-58E9-4DFE-B92F-09872D2E1D6E}"/>
              </a:ext>
            </a:extLst>
          </p:cNvPr>
          <p:cNvSpPr>
            <a:spLocks noGrp="1"/>
          </p:cNvSpPr>
          <p:nvPr>
            <p:ph type="ftr" sz="quarter" idx="2"/>
          </p:nvPr>
        </p:nvSpPr>
        <p:spPr>
          <a:xfrm>
            <a:off x="0" y="8772670"/>
            <a:ext cx="3037840" cy="463406"/>
          </a:xfrm>
          <a:prstGeom prst="rect">
            <a:avLst/>
          </a:prstGeom>
        </p:spPr>
        <p:txBody>
          <a:bodyPr vert="horz" lIns="92803" tIns="46402" rIns="92803" bIns="4640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7C8963-ECC3-4CBD-AB7B-4D35505D7914}"/>
              </a:ext>
            </a:extLst>
          </p:cNvPr>
          <p:cNvSpPr>
            <a:spLocks noGrp="1"/>
          </p:cNvSpPr>
          <p:nvPr>
            <p:ph type="sldNum" sz="quarter" idx="3"/>
          </p:nvPr>
        </p:nvSpPr>
        <p:spPr>
          <a:xfrm>
            <a:off x="3970938" y="8772670"/>
            <a:ext cx="3037840" cy="463406"/>
          </a:xfrm>
          <a:prstGeom prst="rect">
            <a:avLst/>
          </a:prstGeom>
        </p:spPr>
        <p:txBody>
          <a:bodyPr vert="horz" lIns="92803" tIns="46402" rIns="92803" bIns="46402" rtlCol="0" anchor="b"/>
          <a:lstStyle>
            <a:lvl1pPr algn="r">
              <a:defRPr sz="1200"/>
            </a:lvl1pPr>
          </a:lstStyle>
          <a:p>
            <a:fld id="{791792AC-2E0C-4431-AF82-B2B503DFDB7F}" type="slidenum">
              <a:rPr lang="en-US" smtClean="0"/>
              <a:t>‹#›</a:t>
            </a:fld>
            <a:endParaRPr lang="en-US"/>
          </a:p>
        </p:txBody>
      </p:sp>
    </p:spTree>
    <p:extLst>
      <p:ext uri="{BB962C8B-B14F-4D97-AF65-F5344CB8AC3E}">
        <p14:creationId xmlns:p14="http://schemas.microsoft.com/office/powerpoint/2010/main" val="2433125730"/>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7"/>
          </a:xfrm>
          <a:prstGeom prst="rect">
            <a:avLst/>
          </a:prstGeom>
        </p:spPr>
        <p:txBody>
          <a:bodyPr vert="horz" lIns="92803" tIns="46402" rIns="92803" bIns="46402" rtlCol="0"/>
          <a:lstStyle>
            <a:lvl1pPr algn="l">
              <a:defRPr sz="1200"/>
            </a:lvl1pPr>
          </a:lstStyle>
          <a:p>
            <a:endParaRPr lang="en-US"/>
          </a:p>
        </p:txBody>
      </p:sp>
      <p:sp>
        <p:nvSpPr>
          <p:cNvPr id="3" name="Date Placeholder 2"/>
          <p:cNvSpPr>
            <a:spLocks noGrp="1"/>
          </p:cNvSpPr>
          <p:nvPr>
            <p:ph type="dt" idx="1"/>
          </p:nvPr>
        </p:nvSpPr>
        <p:spPr>
          <a:xfrm>
            <a:off x="3970938" y="1"/>
            <a:ext cx="3037840" cy="463407"/>
          </a:xfrm>
          <a:prstGeom prst="rect">
            <a:avLst/>
          </a:prstGeom>
        </p:spPr>
        <p:txBody>
          <a:bodyPr vert="horz" lIns="92803" tIns="46402" rIns="92803" bIns="46402" rtlCol="0"/>
          <a:lstStyle>
            <a:lvl1pPr algn="r">
              <a:defRPr sz="1200"/>
            </a:lvl1pPr>
          </a:lstStyle>
          <a:p>
            <a:fld id="{FF55DB56-379B-4B22-AC9A-868EFCA80D72}" type="datetime1">
              <a:rPr lang="en-US" smtClean="0"/>
              <a:t>9/18/2023</a:t>
            </a:fld>
            <a:endParaRPr lang="en-US"/>
          </a:p>
        </p:txBody>
      </p:sp>
      <p:sp>
        <p:nvSpPr>
          <p:cNvPr id="4" name="Slide Image Placeholder 3"/>
          <p:cNvSpPr>
            <a:spLocks noGrp="1" noRot="1" noChangeAspect="1"/>
          </p:cNvSpPr>
          <p:nvPr>
            <p:ph type="sldImg" idx="2"/>
          </p:nvPr>
        </p:nvSpPr>
        <p:spPr>
          <a:xfrm>
            <a:off x="735013" y="1154113"/>
            <a:ext cx="5540375" cy="3117850"/>
          </a:xfrm>
          <a:prstGeom prst="rect">
            <a:avLst/>
          </a:prstGeom>
          <a:noFill/>
          <a:ln w="12700">
            <a:solidFill>
              <a:prstClr val="black"/>
            </a:solidFill>
          </a:ln>
        </p:spPr>
        <p:txBody>
          <a:bodyPr vert="horz" lIns="92803" tIns="46402" rIns="92803" bIns="46402" rtlCol="0" anchor="ctr"/>
          <a:lstStyle/>
          <a:p>
            <a:endParaRPr lang="en-US"/>
          </a:p>
        </p:txBody>
      </p:sp>
      <p:sp>
        <p:nvSpPr>
          <p:cNvPr id="5" name="Notes Placeholder 4"/>
          <p:cNvSpPr>
            <a:spLocks noGrp="1"/>
          </p:cNvSpPr>
          <p:nvPr>
            <p:ph type="body" sz="quarter" idx="3"/>
          </p:nvPr>
        </p:nvSpPr>
        <p:spPr>
          <a:xfrm>
            <a:off x="701041" y="4444862"/>
            <a:ext cx="5608320" cy="3636704"/>
          </a:xfrm>
          <a:prstGeom prst="rect">
            <a:avLst/>
          </a:prstGeom>
        </p:spPr>
        <p:txBody>
          <a:bodyPr vert="horz" lIns="92803" tIns="46402" rIns="92803" bIns="464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37840" cy="463406"/>
          </a:xfrm>
          <a:prstGeom prst="rect">
            <a:avLst/>
          </a:prstGeom>
        </p:spPr>
        <p:txBody>
          <a:bodyPr vert="horz" lIns="92803" tIns="46402" rIns="92803" bIns="4640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70"/>
            <a:ext cx="3037840" cy="463406"/>
          </a:xfrm>
          <a:prstGeom prst="rect">
            <a:avLst/>
          </a:prstGeom>
        </p:spPr>
        <p:txBody>
          <a:bodyPr vert="horz" lIns="92803" tIns="46402" rIns="92803" bIns="46402" rtlCol="0" anchor="b"/>
          <a:lstStyle>
            <a:lvl1pPr algn="r">
              <a:defRPr sz="1200"/>
            </a:lvl1pPr>
          </a:lstStyle>
          <a:p>
            <a:fld id="{18375FA8-C45D-4DF5-BE52-8683D5A48E42}" type="slidenum">
              <a:rPr lang="en-US" smtClean="0"/>
              <a:t>‹#›</a:t>
            </a:fld>
            <a:endParaRPr lang="en-US"/>
          </a:p>
        </p:txBody>
      </p:sp>
    </p:spTree>
    <p:extLst>
      <p:ext uri="{BB962C8B-B14F-4D97-AF65-F5344CB8AC3E}">
        <p14:creationId xmlns:p14="http://schemas.microsoft.com/office/powerpoint/2010/main" val="257446464"/>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FC548-67FE-458E-B663-AB608F7E87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EB9D44-1EDE-40E9-BE76-033902FF04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86A11B-7A4C-457B-A095-35DB328A06E1}"/>
              </a:ext>
            </a:extLst>
          </p:cNvPr>
          <p:cNvSpPr>
            <a:spLocks noGrp="1"/>
          </p:cNvSpPr>
          <p:nvPr>
            <p:ph type="dt" sz="half" idx="10"/>
          </p:nvPr>
        </p:nvSpPr>
        <p:spPr/>
        <p:txBody>
          <a:bodyPr/>
          <a:lstStyle/>
          <a:p>
            <a:fld id="{87A22BE7-BCFB-424B-913A-9F9886CAD621}" type="datetimeFigureOut">
              <a:rPr lang="en-US" smtClean="0"/>
              <a:t>9/18/2023</a:t>
            </a:fld>
            <a:endParaRPr lang="en-US"/>
          </a:p>
        </p:txBody>
      </p:sp>
      <p:sp>
        <p:nvSpPr>
          <p:cNvPr id="5" name="Footer Placeholder 4">
            <a:extLst>
              <a:ext uri="{FF2B5EF4-FFF2-40B4-BE49-F238E27FC236}">
                <a16:creationId xmlns:a16="http://schemas.microsoft.com/office/drawing/2014/main" id="{435B502B-23D6-40F3-BE6E-057F8B11C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66B0E-AEC5-4A85-A0CB-364528EFB9E6}"/>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984969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B6FD-AB97-48C2-9BFD-D4B8B1F3CC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4053B5-8C56-4553-B34C-27E402D295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05774-B3E7-4AEF-B71B-0FCD9956064C}"/>
              </a:ext>
            </a:extLst>
          </p:cNvPr>
          <p:cNvSpPr>
            <a:spLocks noGrp="1"/>
          </p:cNvSpPr>
          <p:nvPr>
            <p:ph type="dt" sz="half" idx="10"/>
          </p:nvPr>
        </p:nvSpPr>
        <p:spPr/>
        <p:txBody>
          <a:bodyPr/>
          <a:lstStyle/>
          <a:p>
            <a:fld id="{87A22BE7-BCFB-424B-913A-9F9886CAD621}" type="datetimeFigureOut">
              <a:rPr lang="en-US" smtClean="0"/>
              <a:t>9/18/2023</a:t>
            </a:fld>
            <a:endParaRPr lang="en-US"/>
          </a:p>
        </p:txBody>
      </p:sp>
      <p:sp>
        <p:nvSpPr>
          <p:cNvPr id="5" name="Footer Placeholder 4">
            <a:extLst>
              <a:ext uri="{FF2B5EF4-FFF2-40B4-BE49-F238E27FC236}">
                <a16:creationId xmlns:a16="http://schemas.microsoft.com/office/drawing/2014/main" id="{5FC95A76-8639-4CE9-876C-F4D9CBBCB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66B0E-4231-4D11-8B97-B250B90B40E5}"/>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279176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12C718-4873-47A5-8EEC-C5776662C9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5AA3E9-8E49-4996-A0F9-1C82FA9E2D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3DE32-A326-42F6-B74B-99E914C4291D}"/>
              </a:ext>
            </a:extLst>
          </p:cNvPr>
          <p:cNvSpPr>
            <a:spLocks noGrp="1"/>
          </p:cNvSpPr>
          <p:nvPr>
            <p:ph type="dt" sz="half" idx="10"/>
          </p:nvPr>
        </p:nvSpPr>
        <p:spPr/>
        <p:txBody>
          <a:bodyPr/>
          <a:lstStyle/>
          <a:p>
            <a:fld id="{87A22BE7-BCFB-424B-913A-9F9886CAD621}" type="datetimeFigureOut">
              <a:rPr lang="en-US" smtClean="0"/>
              <a:t>9/18/2023</a:t>
            </a:fld>
            <a:endParaRPr lang="en-US"/>
          </a:p>
        </p:txBody>
      </p:sp>
      <p:sp>
        <p:nvSpPr>
          <p:cNvPr id="5" name="Footer Placeholder 4">
            <a:extLst>
              <a:ext uri="{FF2B5EF4-FFF2-40B4-BE49-F238E27FC236}">
                <a16:creationId xmlns:a16="http://schemas.microsoft.com/office/drawing/2014/main" id="{53595386-3199-4FA2-8271-B899CA2BCB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2A621F-A623-49DA-AC28-FB055012C1B5}"/>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658575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8875F-F981-4A23-AC30-FA39398E33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0BE289-9C84-4117-885D-C749A28CBB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35B0A-CD25-429F-92E3-5CE274C011E1}"/>
              </a:ext>
            </a:extLst>
          </p:cNvPr>
          <p:cNvSpPr>
            <a:spLocks noGrp="1"/>
          </p:cNvSpPr>
          <p:nvPr>
            <p:ph type="dt" sz="half" idx="10"/>
          </p:nvPr>
        </p:nvSpPr>
        <p:spPr/>
        <p:txBody>
          <a:bodyPr/>
          <a:lstStyle/>
          <a:p>
            <a:fld id="{87A22BE7-BCFB-424B-913A-9F9886CAD621}" type="datetimeFigureOut">
              <a:rPr lang="en-US" smtClean="0"/>
              <a:t>9/18/2023</a:t>
            </a:fld>
            <a:endParaRPr lang="en-US"/>
          </a:p>
        </p:txBody>
      </p:sp>
      <p:sp>
        <p:nvSpPr>
          <p:cNvPr id="5" name="Footer Placeholder 4">
            <a:extLst>
              <a:ext uri="{FF2B5EF4-FFF2-40B4-BE49-F238E27FC236}">
                <a16:creationId xmlns:a16="http://schemas.microsoft.com/office/drawing/2014/main" id="{CDCD4AB4-F09B-4769-B00C-85C47AE624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5FCDE6-FB8C-437C-A97A-7109A3D3DFFF}"/>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31455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5547-4C5D-44D5-9E49-B49105184A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43B972-1383-409A-B898-C3E6374E19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600F9E-61A3-44F9-9FFD-DA08EC76DBA9}"/>
              </a:ext>
            </a:extLst>
          </p:cNvPr>
          <p:cNvSpPr>
            <a:spLocks noGrp="1"/>
          </p:cNvSpPr>
          <p:nvPr>
            <p:ph type="dt" sz="half" idx="10"/>
          </p:nvPr>
        </p:nvSpPr>
        <p:spPr/>
        <p:txBody>
          <a:bodyPr/>
          <a:lstStyle/>
          <a:p>
            <a:fld id="{87A22BE7-BCFB-424B-913A-9F9886CAD621}" type="datetimeFigureOut">
              <a:rPr lang="en-US" smtClean="0"/>
              <a:t>9/18/2023</a:t>
            </a:fld>
            <a:endParaRPr lang="en-US"/>
          </a:p>
        </p:txBody>
      </p:sp>
      <p:sp>
        <p:nvSpPr>
          <p:cNvPr id="5" name="Footer Placeholder 4">
            <a:extLst>
              <a:ext uri="{FF2B5EF4-FFF2-40B4-BE49-F238E27FC236}">
                <a16:creationId xmlns:a16="http://schemas.microsoft.com/office/drawing/2014/main" id="{C88919F3-FC65-49A3-9F5C-E8DA00CC1E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DD9F0-5AF7-4AA5-9E83-9438A85FBC20}"/>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80140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E749F-119B-417F-A576-ABD41D04C6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67D999-606C-48B7-ABF7-6DF7A7BE1F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680A96-4F4A-46DE-AB07-26369BCACE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617403-96AC-4F65-958E-1D25B880B54B}"/>
              </a:ext>
            </a:extLst>
          </p:cNvPr>
          <p:cNvSpPr>
            <a:spLocks noGrp="1"/>
          </p:cNvSpPr>
          <p:nvPr>
            <p:ph type="dt" sz="half" idx="10"/>
          </p:nvPr>
        </p:nvSpPr>
        <p:spPr/>
        <p:txBody>
          <a:bodyPr/>
          <a:lstStyle/>
          <a:p>
            <a:fld id="{87A22BE7-BCFB-424B-913A-9F9886CAD621}" type="datetimeFigureOut">
              <a:rPr lang="en-US" smtClean="0"/>
              <a:t>9/18/2023</a:t>
            </a:fld>
            <a:endParaRPr lang="en-US"/>
          </a:p>
        </p:txBody>
      </p:sp>
      <p:sp>
        <p:nvSpPr>
          <p:cNvPr id="6" name="Footer Placeholder 5">
            <a:extLst>
              <a:ext uri="{FF2B5EF4-FFF2-40B4-BE49-F238E27FC236}">
                <a16:creationId xmlns:a16="http://schemas.microsoft.com/office/drawing/2014/main" id="{15CDE11A-6880-4551-8539-088B994A93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AD734C-94C0-4C11-B819-FC26D5D67796}"/>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547129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CFD1-A1C0-4BCC-B7AF-AB83CC12DA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A93A3A-0650-4EF8-83DD-92D6E5D1C6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0D35E5-D832-45DF-8758-5683001689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A9BECE-75F5-4A77-8451-EB70643641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F64555-777B-4FF5-B16B-EE57A2960B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20E673-33BD-45BA-8C01-48FB82DBED70}"/>
              </a:ext>
            </a:extLst>
          </p:cNvPr>
          <p:cNvSpPr>
            <a:spLocks noGrp="1"/>
          </p:cNvSpPr>
          <p:nvPr>
            <p:ph type="dt" sz="half" idx="10"/>
          </p:nvPr>
        </p:nvSpPr>
        <p:spPr/>
        <p:txBody>
          <a:bodyPr/>
          <a:lstStyle/>
          <a:p>
            <a:fld id="{87A22BE7-BCFB-424B-913A-9F9886CAD621}" type="datetimeFigureOut">
              <a:rPr lang="en-US" smtClean="0"/>
              <a:t>9/18/2023</a:t>
            </a:fld>
            <a:endParaRPr lang="en-US"/>
          </a:p>
        </p:txBody>
      </p:sp>
      <p:sp>
        <p:nvSpPr>
          <p:cNvPr id="8" name="Footer Placeholder 7">
            <a:extLst>
              <a:ext uri="{FF2B5EF4-FFF2-40B4-BE49-F238E27FC236}">
                <a16:creationId xmlns:a16="http://schemas.microsoft.com/office/drawing/2014/main" id="{892EE3C2-71BF-4912-A99B-8814C53354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85F93F-42E1-4329-8F1A-0FCB7A6AA37A}"/>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294232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24D8-3F60-48AA-BD80-4746F03340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103FF6-5006-4106-8060-3EFCF4630D5B}"/>
              </a:ext>
            </a:extLst>
          </p:cNvPr>
          <p:cNvSpPr>
            <a:spLocks noGrp="1"/>
          </p:cNvSpPr>
          <p:nvPr>
            <p:ph type="dt" sz="half" idx="10"/>
          </p:nvPr>
        </p:nvSpPr>
        <p:spPr/>
        <p:txBody>
          <a:bodyPr/>
          <a:lstStyle/>
          <a:p>
            <a:fld id="{87A22BE7-BCFB-424B-913A-9F9886CAD621}" type="datetimeFigureOut">
              <a:rPr lang="en-US" smtClean="0"/>
              <a:t>9/18/2023</a:t>
            </a:fld>
            <a:endParaRPr lang="en-US"/>
          </a:p>
        </p:txBody>
      </p:sp>
      <p:sp>
        <p:nvSpPr>
          <p:cNvPr id="4" name="Footer Placeholder 3">
            <a:extLst>
              <a:ext uri="{FF2B5EF4-FFF2-40B4-BE49-F238E27FC236}">
                <a16:creationId xmlns:a16="http://schemas.microsoft.com/office/drawing/2014/main" id="{7500C73D-C919-4CEB-AB8D-F59BF5E817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829F84-436A-45C7-9181-4D3337EE4067}"/>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53377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83FD68-9A44-40C8-946E-DC24135B1586}"/>
              </a:ext>
            </a:extLst>
          </p:cNvPr>
          <p:cNvSpPr>
            <a:spLocks noGrp="1"/>
          </p:cNvSpPr>
          <p:nvPr>
            <p:ph type="dt" sz="half" idx="10"/>
          </p:nvPr>
        </p:nvSpPr>
        <p:spPr/>
        <p:txBody>
          <a:bodyPr/>
          <a:lstStyle/>
          <a:p>
            <a:fld id="{87A22BE7-BCFB-424B-913A-9F9886CAD621}" type="datetimeFigureOut">
              <a:rPr lang="en-US" smtClean="0"/>
              <a:t>9/18/2023</a:t>
            </a:fld>
            <a:endParaRPr lang="en-US"/>
          </a:p>
        </p:txBody>
      </p:sp>
      <p:sp>
        <p:nvSpPr>
          <p:cNvPr id="3" name="Footer Placeholder 2">
            <a:extLst>
              <a:ext uri="{FF2B5EF4-FFF2-40B4-BE49-F238E27FC236}">
                <a16:creationId xmlns:a16="http://schemas.microsoft.com/office/drawing/2014/main" id="{1B1B5B9D-153C-4B3C-8F57-8FD8C0FF6E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07C110-6364-4819-AC60-B105764E5D8B}"/>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55788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C790-7D9A-45A3-A6BD-5EE820A8D3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4013D7-56FC-4252-8BEA-479C2CE1A4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2451FF-F05E-4F72-8DFA-C9C7F2FA0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BD4F82-D51F-4D70-8789-AB2C73661764}"/>
              </a:ext>
            </a:extLst>
          </p:cNvPr>
          <p:cNvSpPr>
            <a:spLocks noGrp="1"/>
          </p:cNvSpPr>
          <p:nvPr>
            <p:ph type="dt" sz="half" idx="10"/>
          </p:nvPr>
        </p:nvSpPr>
        <p:spPr/>
        <p:txBody>
          <a:bodyPr/>
          <a:lstStyle/>
          <a:p>
            <a:fld id="{87A22BE7-BCFB-424B-913A-9F9886CAD621}" type="datetimeFigureOut">
              <a:rPr lang="en-US" smtClean="0"/>
              <a:t>9/18/2023</a:t>
            </a:fld>
            <a:endParaRPr lang="en-US"/>
          </a:p>
        </p:txBody>
      </p:sp>
      <p:sp>
        <p:nvSpPr>
          <p:cNvPr id="6" name="Footer Placeholder 5">
            <a:extLst>
              <a:ext uri="{FF2B5EF4-FFF2-40B4-BE49-F238E27FC236}">
                <a16:creationId xmlns:a16="http://schemas.microsoft.com/office/drawing/2014/main" id="{7FF572E7-F08D-4393-82D5-96F72E2192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2D780-771E-4142-A457-0032FF02CC1E}"/>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76335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5BACE-6ADC-4901-B953-C3FC02FC9C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166E9F-8C84-40C2-8009-F7E8F57559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71736C-A0CB-49DA-9BD2-7A68BBB427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1173AB-2E28-476D-B612-2DC49DFFB2E5}"/>
              </a:ext>
            </a:extLst>
          </p:cNvPr>
          <p:cNvSpPr>
            <a:spLocks noGrp="1"/>
          </p:cNvSpPr>
          <p:nvPr>
            <p:ph type="dt" sz="half" idx="10"/>
          </p:nvPr>
        </p:nvSpPr>
        <p:spPr/>
        <p:txBody>
          <a:bodyPr/>
          <a:lstStyle/>
          <a:p>
            <a:fld id="{87A22BE7-BCFB-424B-913A-9F9886CAD621}" type="datetimeFigureOut">
              <a:rPr lang="en-US" smtClean="0"/>
              <a:t>9/18/2023</a:t>
            </a:fld>
            <a:endParaRPr lang="en-US"/>
          </a:p>
        </p:txBody>
      </p:sp>
      <p:sp>
        <p:nvSpPr>
          <p:cNvPr id="6" name="Footer Placeholder 5">
            <a:extLst>
              <a:ext uri="{FF2B5EF4-FFF2-40B4-BE49-F238E27FC236}">
                <a16:creationId xmlns:a16="http://schemas.microsoft.com/office/drawing/2014/main" id="{9E045A3A-C33F-401C-9393-1F0EFFDBF4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B6A949-F8AA-4508-BE71-345CAA793862}"/>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47849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4D3CC5-2EC5-43DB-A69C-99D15B4652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C25225-E637-48AE-980F-8F10378BDD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9F905-4740-4F0B-822B-CA46445655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22BE7-BCFB-424B-913A-9F9886CAD621}" type="datetimeFigureOut">
              <a:rPr lang="en-US" smtClean="0"/>
              <a:t>9/18/2023</a:t>
            </a:fld>
            <a:endParaRPr lang="en-US"/>
          </a:p>
        </p:txBody>
      </p:sp>
      <p:sp>
        <p:nvSpPr>
          <p:cNvPr id="5" name="Footer Placeholder 4">
            <a:extLst>
              <a:ext uri="{FF2B5EF4-FFF2-40B4-BE49-F238E27FC236}">
                <a16:creationId xmlns:a16="http://schemas.microsoft.com/office/drawing/2014/main" id="{D7004706-102A-4056-A554-B93B3C79C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2443DA-E68E-462B-899F-7884B9B644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C54E7-E51F-488B-86BE-92F97D261311}" type="slidenum">
              <a:rPr lang="en-US" smtClean="0"/>
              <a:t>‹#›</a:t>
            </a:fld>
            <a:endParaRPr lang="en-US"/>
          </a:p>
        </p:txBody>
      </p:sp>
    </p:spTree>
    <p:extLst>
      <p:ext uri="{BB962C8B-B14F-4D97-AF65-F5344CB8AC3E}">
        <p14:creationId xmlns:p14="http://schemas.microsoft.com/office/powerpoint/2010/main" val="149585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tmp"/><Relationship Id="rId4" Type="http://schemas.openxmlformats.org/officeDocument/2006/relationships/image" Target="../media/image5.tmp"/></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026A76F-F5E6-45C7-89A3-4EB4370E03F6}"/>
              </a:ext>
            </a:extLst>
          </p:cNvPr>
          <p:cNvPicPr>
            <a:picLocks noGrp="1" noChangeAspect="1"/>
          </p:cNvPicPr>
          <p:nvPr>
            <p:ph idx="1"/>
          </p:nvPr>
        </p:nvPicPr>
        <p:blipFill rotWithShape="1">
          <a:blip r:embed="rId2"/>
          <a:srcRect l="426" r="-1" b="-1"/>
          <a:stretch/>
        </p:blipFill>
        <p:spPr>
          <a:xfrm>
            <a:off x="20" y="0"/>
            <a:ext cx="12191980" cy="7043737"/>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17">
            <a:extLst>
              <a:ext uri="{FF2B5EF4-FFF2-40B4-BE49-F238E27FC236}">
                <a16:creationId xmlns:a16="http://schemas.microsoft.com/office/drawing/2014/main" id="{25EFAFCE-0F80-4507-A2E8-2E07F8716B0C}"/>
              </a:ext>
            </a:extLst>
          </p:cNvPr>
          <p:cNvSpPr txBox="1"/>
          <p:nvPr/>
        </p:nvSpPr>
        <p:spPr>
          <a:xfrm>
            <a:off x="7241067" y="5390825"/>
            <a:ext cx="4624905" cy="954107"/>
          </a:xfrm>
          <a:prstGeom prst="rect">
            <a:avLst/>
          </a:prstGeom>
          <a:noFill/>
        </p:spPr>
        <p:txBody>
          <a:bodyPr wrap="square">
            <a:spAutoFit/>
          </a:bodyPr>
          <a:lstStyle/>
          <a:p>
            <a:pPr algn="ctr"/>
            <a:r>
              <a:rPr lang="en-US" sz="2800" b="1" dirty="0">
                <a:ln w="6350">
                  <a:solidFill>
                    <a:schemeClr val="tx1"/>
                  </a:solidFill>
                </a:ln>
                <a:solidFill>
                  <a:srgbClr val="0D0DB3"/>
                </a:solidFill>
                <a:latin typeface="Britannic Bold" panose="020B0903060703020204" pitchFamily="34" charset="0"/>
                <a:cs typeface="Aharoni" panose="02010803020104030203" pitchFamily="2" charset="-79"/>
              </a:rPr>
              <a:t>COMMUNITY MATTERS.  </a:t>
            </a:r>
          </a:p>
          <a:p>
            <a:pPr algn="ctr"/>
            <a:r>
              <a:rPr lang="en-US" sz="2800" b="1" dirty="0">
                <a:ln w="6350">
                  <a:solidFill>
                    <a:schemeClr val="tx1"/>
                  </a:solidFill>
                </a:ln>
                <a:solidFill>
                  <a:srgbClr val="0D0DB3"/>
                </a:solidFill>
                <a:latin typeface="Britannic Bold" panose="020B0903060703020204" pitchFamily="34" charset="0"/>
                <a:cs typeface="Aharoni" panose="02010803020104030203" pitchFamily="2" charset="-79"/>
              </a:rPr>
              <a:t>WE ARE A TEAM.</a:t>
            </a:r>
          </a:p>
        </p:txBody>
      </p:sp>
      <p:pic>
        <p:nvPicPr>
          <p:cNvPr id="20" name="Picture 19" descr="Logo&#10;&#10;Description automatically generated">
            <a:extLst>
              <a:ext uri="{FF2B5EF4-FFF2-40B4-BE49-F238E27FC236}">
                <a16:creationId xmlns:a16="http://schemas.microsoft.com/office/drawing/2014/main" id="{49787CCE-1A6A-4DE4-8F5C-B16DD1EDA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893" y="513068"/>
            <a:ext cx="3862343" cy="4566557"/>
          </a:xfrm>
          <a:prstGeom prst="rect">
            <a:avLst/>
          </a:prstGeom>
        </p:spPr>
      </p:pic>
      <p:sp>
        <p:nvSpPr>
          <p:cNvPr id="23" name="TextBox 22">
            <a:extLst>
              <a:ext uri="{FF2B5EF4-FFF2-40B4-BE49-F238E27FC236}">
                <a16:creationId xmlns:a16="http://schemas.microsoft.com/office/drawing/2014/main" id="{BF6BAF1A-395B-40BC-B77F-0FACA0DAEA4E}"/>
              </a:ext>
            </a:extLst>
          </p:cNvPr>
          <p:cNvSpPr txBox="1"/>
          <p:nvPr/>
        </p:nvSpPr>
        <p:spPr>
          <a:xfrm>
            <a:off x="531956" y="5364147"/>
            <a:ext cx="1939101" cy="954107"/>
          </a:xfrm>
          <a:prstGeom prst="rect">
            <a:avLst/>
          </a:prstGeom>
        </p:spPr>
        <p:txBody>
          <a:bodyPr vert="horz" lIns="91440" tIns="45720" rIns="91440" bIns="45720" rtlCol="0" anchor="t">
            <a:normAutofit/>
          </a:bodyPr>
          <a:lstStyle/>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1025 CAMPBELL ROAD</a:t>
            </a:r>
          </a:p>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HOUSTON, TX 77055</a:t>
            </a:r>
          </a:p>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PHONE: 713-465-8323</a:t>
            </a:r>
          </a:p>
        </p:txBody>
      </p:sp>
      <p:sp>
        <p:nvSpPr>
          <p:cNvPr id="24" name="TextBox 23">
            <a:extLst>
              <a:ext uri="{FF2B5EF4-FFF2-40B4-BE49-F238E27FC236}">
                <a16:creationId xmlns:a16="http://schemas.microsoft.com/office/drawing/2014/main" id="{A4BEB5D1-F0F3-4A1E-A246-9582AF86D03C}"/>
              </a:ext>
            </a:extLst>
          </p:cNvPr>
          <p:cNvSpPr txBox="1"/>
          <p:nvPr/>
        </p:nvSpPr>
        <p:spPr>
          <a:xfrm>
            <a:off x="57786" y="2545104"/>
            <a:ext cx="4144911" cy="830997"/>
          </a:xfrm>
          <a:prstGeom prst="rect">
            <a:avLst/>
          </a:prstGeom>
          <a:noFill/>
        </p:spPr>
        <p:txBody>
          <a:bodyPr wrap="square">
            <a:spAutoFit/>
          </a:bodyPr>
          <a:lstStyle/>
          <a:p>
            <a:pPr algn="ctr"/>
            <a:r>
              <a:rPr lang="en-US" sz="2400" b="1" dirty="0">
                <a:ln w="6350">
                  <a:solidFill>
                    <a:schemeClr val="tx1"/>
                  </a:solidFill>
                </a:ln>
                <a:solidFill>
                  <a:schemeClr val="bg1"/>
                </a:solidFill>
                <a:latin typeface="Impact" panose="020B0806030902050204" pitchFamily="34" charset="0"/>
              </a:rPr>
              <a:t>MONTHLY NEWSLETTER:  </a:t>
            </a:r>
          </a:p>
          <a:p>
            <a:pPr algn="ctr"/>
            <a:r>
              <a:rPr lang="en-US" sz="2400" b="1" dirty="0">
                <a:ln w="6350">
                  <a:solidFill>
                    <a:schemeClr val="tx1"/>
                  </a:solidFill>
                </a:ln>
                <a:solidFill>
                  <a:schemeClr val="bg1"/>
                </a:solidFill>
                <a:latin typeface="Impact" panose="020B0806030902050204" pitchFamily="34" charset="0"/>
              </a:rPr>
              <a:t>SEPTEMBER 2023</a:t>
            </a:r>
          </a:p>
        </p:txBody>
      </p:sp>
      <p:sp>
        <p:nvSpPr>
          <p:cNvPr id="26" name="TextBox 25">
            <a:extLst>
              <a:ext uri="{FF2B5EF4-FFF2-40B4-BE49-F238E27FC236}">
                <a16:creationId xmlns:a16="http://schemas.microsoft.com/office/drawing/2014/main" id="{869AD172-874F-4E86-9134-78C2791316A1}"/>
              </a:ext>
            </a:extLst>
          </p:cNvPr>
          <p:cNvSpPr txBox="1"/>
          <p:nvPr/>
        </p:nvSpPr>
        <p:spPr>
          <a:xfrm>
            <a:off x="0" y="313532"/>
            <a:ext cx="5589814" cy="1200329"/>
          </a:xfrm>
          <a:prstGeom prst="rect">
            <a:avLst/>
          </a:prstGeom>
          <a:noFill/>
        </p:spPr>
        <p:txBody>
          <a:bodyPr wrap="square">
            <a:spAutoFit/>
          </a:bodyPr>
          <a:lstStyle/>
          <a:p>
            <a:pPr algn="ctr"/>
            <a:r>
              <a:rPr lang="en-US" sz="3600" b="1" spc="300" dirty="0">
                <a:ln w="9525">
                  <a:solidFill>
                    <a:schemeClr val="tx1"/>
                  </a:solidFill>
                </a:ln>
                <a:solidFill>
                  <a:schemeClr val="bg1"/>
                </a:solidFill>
                <a:latin typeface="Impact" panose="020B0806030902050204" pitchFamily="34" charset="0"/>
              </a:rPr>
              <a:t>SPRING VALLEY VILLAGE POLICE DEPARTMENT</a:t>
            </a:r>
          </a:p>
        </p:txBody>
      </p:sp>
    </p:spTree>
    <p:extLst>
      <p:ext uri="{BB962C8B-B14F-4D97-AF65-F5344CB8AC3E}">
        <p14:creationId xmlns:p14="http://schemas.microsoft.com/office/powerpoint/2010/main" val="2644404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0C0CC2A9-D406-4361-9FB3-571F6E75B745}"/>
              </a:ext>
            </a:extLst>
          </p:cNvPr>
          <p:cNvSpPr txBox="1">
            <a:spLocks/>
          </p:cNvSpPr>
          <p:nvPr/>
        </p:nvSpPr>
        <p:spPr>
          <a:xfrm>
            <a:off x="1" y="145238"/>
            <a:ext cx="7065818"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INTRODUCTION</a:t>
            </a:r>
          </a:p>
        </p:txBody>
      </p:sp>
      <p:sp>
        <p:nvSpPr>
          <p:cNvPr id="8" name="TextBox 7">
            <a:extLst>
              <a:ext uri="{FF2B5EF4-FFF2-40B4-BE49-F238E27FC236}">
                <a16:creationId xmlns:a16="http://schemas.microsoft.com/office/drawing/2014/main" id="{E37B3B8D-5785-4320-AF6F-DF1D4EBCB9E2}"/>
              </a:ext>
            </a:extLst>
          </p:cNvPr>
          <p:cNvSpPr txBox="1"/>
          <p:nvPr/>
        </p:nvSpPr>
        <p:spPr>
          <a:xfrm>
            <a:off x="246201" y="1294494"/>
            <a:ext cx="8327431" cy="3507179"/>
          </a:xfrm>
          <a:prstGeom prst="rect">
            <a:avLst/>
          </a:prstGeom>
          <a:noFill/>
        </p:spPr>
        <p:txBody>
          <a:bodyPr wrap="square">
            <a:spAutoFit/>
          </a:bodyPr>
          <a:lstStyle/>
          <a:p>
            <a:pPr marL="0" marR="0">
              <a:lnSpc>
                <a:spcPct val="107000"/>
              </a:lnSpc>
              <a:spcBef>
                <a:spcPts val="0"/>
              </a:spcBef>
              <a:spcAft>
                <a:spcPts val="80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Hilshire Village Residents,</a:t>
            </a:r>
          </a:p>
          <a:p>
            <a:pPr>
              <a:lnSpc>
                <a:spcPct val="107000"/>
              </a:lnSpc>
              <a:spcAft>
                <a:spcPts val="800"/>
              </a:spcAft>
            </a:pPr>
            <a:r>
              <a:rPr lang="en-US" sz="1600" dirty="0">
                <a:solidFill>
                  <a:srgbClr val="0D0DB3"/>
                </a:solidFill>
              </a:rPr>
              <a:t>Fall will soon be here, which will bring us cooler weather and some rain.  Please continue to monitor the water restrictions issued by City Hall. </a:t>
            </a:r>
          </a:p>
          <a:p>
            <a:pPr marL="0" marR="0">
              <a:lnSpc>
                <a:spcPct val="107000"/>
              </a:lnSpc>
              <a:spcBef>
                <a:spcPts val="0"/>
              </a:spcBef>
              <a:spcAft>
                <a:spcPts val="800"/>
              </a:spcAft>
            </a:pPr>
            <a:r>
              <a:rPr lang="en-US" sz="1600" b="1" i="1" dirty="0">
                <a:solidFill>
                  <a:srgbClr val="0D0DB3"/>
                </a:solidFill>
                <a:latin typeface="Calibri" panose="020F0502020204030204" pitchFamily="34" charset="0"/>
                <a:ea typeface="Calibri" panose="020F0502020204030204" pitchFamily="34" charset="0"/>
                <a:cs typeface="Times New Roman" panose="02020603050405020304" pitchFamily="18" charset="0"/>
              </a:rPr>
              <a:t>KEEP IN MIND:</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Be sure to lock all doors and windows in your home, when you are not on the premises.</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Lock your vehicle when it is unoccupied.</a:t>
            </a:r>
          </a:p>
          <a:p>
            <a:pPr>
              <a:lnSpc>
                <a:spcPct val="107000"/>
              </a:lnSpc>
              <a:spcAft>
                <a:spcPts val="800"/>
              </a:spcAft>
            </a:pPr>
            <a:endParaRPr lang="en-US" sz="1400" b="1" i="1" u="sng" dirty="0">
              <a:solidFill>
                <a:srgbClr val="0D0DB3"/>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dirty="0">
                <a:solidFill>
                  <a:srgbClr val="0D0DB3"/>
                </a:solidFill>
                <a:latin typeface="Calibri" panose="020F0502020204030204" pitchFamily="34" charset="0"/>
                <a:ea typeface="Calibri" panose="020F0502020204030204" pitchFamily="34" charset="0"/>
                <a:cs typeface="Times New Roman" panose="02020603050405020304" pitchFamily="18" charset="0"/>
              </a:rPr>
              <a:t>As always we are here if you need us!</a:t>
            </a:r>
          </a:p>
          <a:p>
            <a:pPr marL="0" marR="0">
              <a:lnSpc>
                <a:spcPct val="107000"/>
              </a:lnSpc>
              <a:spcBef>
                <a:spcPts val="0"/>
              </a:spcBef>
              <a:spcAft>
                <a:spcPts val="0"/>
              </a:spcAft>
            </a:pPr>
            <a:endPar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Sincerely,</a:t>
            </a:r>
          </a:p>
          <a:p>
            <a:pPr marL="0" marR="0">
              <a:lnSpc>
                <a:spcPct val="107000"/>
              </a:lnSpc>
              <a:spcBef>
                <a:spcPts val="0"/>
              </a:spcBef>
              <a:spcAft>
                <a:spcPts val="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Chief M. Schulze</a:t>
            </a:r>
          </a:p>
        </p:txBody>
      </p:sp>
      <p:pic>
        <p:nvPicPr>
          <p:cNvPr id="15" name="Picture 14" descr="Logo&#10;&#10;Description automatically generated">
            <a:extLst>
              <a:ext uri="{FF2B5EF4-FFF2-40B4-BE49-F238E27FC236}">
                <a16:creationId xmlns:a16="http://schemas.microsoft.com/office/drawing/2014/main" id="{980B249F-8FBB-4C2D-8465-35D5645272CD}"/>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556455" y="363877"/>
            <a:ext cx="2205559" cy="2665050"/>
          </a:xfrm>
          <a:prstGeom prst="rect">
            <a:avLst/>
          </a:prstGeom>
        </p:spPr>
      </p:pic>
      <p:sp>
        <p:nvSpPr>
          <p:cNvPr id="7" name="TextBox 6">
            <a:extLst>
              <a:ext uri="{FF2B5EF4-FFF2-40B4-BE49-F238E27FC236}">
                <a16:creationId xmlns:a16="http://schemas.microsoft.com/office/drawing/2014/main" id="{CDFC3B07-72B7-45F4-88C8-087AD179AD07}"/>
              </a:ext>
            </a:extLst>
          </p:cNvPr>
          <p:cNvSpPr txBox="1"/>
          <p:nvPr/>
        </p:nvSpPr>
        <p:spPr>
          <a:xfrm>
            <a:off x="5763491" y="6146784"/>
            <a:ext cx="6428509" cy="600164"/>
          </a:xfrm>
          <a:prstGeom prst="rect">
            <a:avLst/>
          </a:prstGeom>
          <a:noFill/>
        </p:spPr>
        <p:txBody>
          <a:bodyPr wrap="square" rtlCol="0">
            <a:spAutoFit/>
          </a:bodyPr>
          <a:lstStyle/>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PHONE: 713-465-8323 / EMAIL: DISPATCH@SPRINGVALLEYTX.COM</a:t>
            </a:r>
          </a:p>
        </p:txBody>
      </p:sp>
    </p:spTree>
    <p:extLst>
      <p:ext uri="{BB962C8B-B14F-4D97-AF65-F5344CB8AC3E}">
        <p14:creationId xmlns:p14="http://schemas.microsoft.com/office/powerpoint/2010/main" val="29270735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7744081" y="381999"/>
            <a:ext cx="1943488" cy="2348381"/>
          </a:xfrm>
          <a:prstGeom prst="rect">
            <a:avLst/>
          </a:prstGeom>
        </p:spPr>
      </p:pic>
      <p:sp>
        <p:nvSpPr>
          <p:cNvPr id="10" name="TextBox 9">
            <a:extLst>
              <a:ext uri="{FF2B5EF4-FFF2-40B4-BE49-F238E27FC236}">
                <a16:creationId xmlns:a16="http://schemas.microsoft.com/office/drawing/2014/main" id="{0DEA87C5-D75F-4441-A3B5-0A468EC60079}"/>
              </a:ext>
            </a:extLst>
          </p:cNvPr>
          <p:cNvSpPr txBox="1"/>
          <p:nvPr/>
        </p:nvSpPr>
        <p:spPr>
          <a:xfrm>
            <a:off x="9690026" y="1375999"/>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3" name="Title 1">
            <a:extLst>
              <a:ext uri="{FF2B5EF4-FFF2-40B4-BE49-F238E27FC236}">
                <a16:creationId xmlns:a16="http://schemas.microsoft.com/office/drawing/2014/main" id="{21118B29-1AF4-B193-C913-6DF9356DFB0B}"/>
              </a:ext>
            </a:extLst>
          </p:cNvPr>
          <p:cNvSpPr txBox="1">
            <a:spLocks/>
          </p:cNvSpPr>
          <p:nvPr/>
        </p:nvSpPr>
        <p:spPr>
          <a:xfrm>
            <a:off x="0" y="22284"/>
            <a:ext cx="7188052"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SEPTEMBER 2023</a:t>
            </a:r>
          </a:p>
        </p:txBody>
      </p:sp>
      <p:graphicFrame>
        <p:nvGraphicFramePr>
          <p:cNvPr id="12" name="Table 4">
            <a:extLst>
              <a:ext uri="{FF2B5EF4-FFF2-40B4-BE49-F238E27FC236}">
                <a16:creationId xmlns:a16="http://schemas.microsoft.com/office/drawing/2014/main" id="{756DB443-1446-4A8D-947F-E27C38C6DF74}"/>
              </a:ext>
            </a:extLst>
          </p:cNvPr>
          <p:cNvGraphicFramePr>
            <a:graphicFrameLocks noGrp="1"/>
          </p:cNvGraphicFramePr>
          <p:nvPr>
            <p:extLst>
              <p:ext uri="{D42A27DB-BD31-4B8C-83A1-F6EECF244321}">
                <p14:modId xmlns:p14="http://schemas.microsoft.com/office/powerpoint/2010/main" val="515212706"/>
              </p:ext>
            </p:extLst>
          </p:nvPr>
        </p:nvGraphicFramePr>
        <p:xfrm>
          <a:off x="471602" y="1165311"/>
          <a:ext cx="6242390" cy="1483360"/>
        </p:xfrm>
        <a:graphic>
          <a:graphicData uri="http://schemas.openxmlformats.org/drawingml/2006/table">
            <a:tbl>
              <a:tblPr firstRow="1" bandRow="1">
                <a:effectLst>
                  <a:outerShdw blurRad="50800" dist="38100" dir="2700000" sx="102000" sy="102000" algn="tl" rotWithShape="0">
                    <a:prstClr val="black">
                      <a:alpha val="40000"/>
                    </a:prstClr>
                  </a:outerShdw>
                </a:effectLst>
                <a:tableStyleId>{5C22544A-7EE6-4342-B048-85BDC9FD1C3A}</a:tableStyleId>
              </a:tblPr>
              <a:tblGrid>
                <a:gridCol w="1989369">
                  <a:extLst>
                    <a:ext uri="{9D8B030D-6E8A-4147-A177-3AD203B41FA5}">
                      <a16:colId xmlns:a16="http://schemas.microsoft.com/office/drawing/2014/main" val="1397268744"/>
                    </a:ext>
                  </a:extLst>
                </a:gridCol>
                <a:gridCol w="1194290">
                  <a:extLst>
                    <a:ext uri="{9D8B030D-6E8A-4147-A177-3AD203B41FA5}">
                      <a16:colId xmlns:a16="http://schemas.microsoft.com/office/drawing/2014/main" val="1552433659"/>
                    </a:ext>
                  </a:extLst>
                </a:gridCol>
                <a:gridCol w="3058731">
                  <a:extLst>
                    <a:ext uri="{9D8B030D-6E8A-4147-A177-3AD203B41FA5}">
                      <a16:colId xmlns:a16="http://schemas.microsoft.com/office/drawing/2014/main" val="1207219125"/>
                    </a:ext>
                  </a:extLst>
                </a:gridCol>
              </a:tblGrid>
              <a:tr h="370840">
                <a:tc>
                  <a:txBody>
                    <a:bodyPr/>
                    <a:lstStyle/>
                    <a:p>
                      <a:r>
                        <a:rPr lang="en-US" sz="1600" dirty="0"/>
                        <a:t>DATE</a:t>
                      </a:r>
                    </a:p>
                  </a:txBody>
                  <a:tcPr/>
                </a:tc>
                <a:tc>
                  <a:txBody>
                    <a:bodyPr/>
                    <a:lstStyle/>
                    <a:p>
                      <a:r>
                        <a:rPr lang="en-US" sz="1600" dirty="0"/>
                        <a:t>DAY</a:t>
                      </a:r>
                    </a:p>
                  </a:txBody>
                  <a:tcPr/>
                </a:tc>
                <a:tc>
                  <a:txBody>
                    <a:bodyPr/>
                    <a:lstStyle/>
                    <a:p>
                      <a:r>
                        <a:rPr lang="en-US" sz="1600" dirty="0"/>
                        <a:t>SPECIAL DAYS FOR THIS MONTH</a:t>
                      </a:r>
                    </a:p>
                  </a:txBody>
                  <a:tcPr/>
                </a:tc>
                <a:extLst>
                  <a:ext uri="{0D108BD9-81ED-4DB2-BD59-A6C34878D82A}">
                    <a16:rowId xmlns:a16="http://schemas.microsoft.com/office/drawing/2014/main" val="428448014"/>
                  </a:ext>
                </a:extLst>
              </a:tr>
              <a:tr h="370840">
                <a:tc>
                  <a:txBody>
                    <a:bodyPr/>
                    <a:lstStyle/>
                    <a:p>
                      <a:r>
                        <a:rPr lang="en-US" sz="1600" dirty="0">
                          <a:solidFill>
                            <a:srgbClr val="0D0DB3"/>
                          </a:solidFill>
                        </a:rPr>
                        <a:t>09-05-2023</a:t>
                      </a:r>
                    </a:p>
                  </a:txBody>
                  <a:tcPr/>
                </a:tc>
                <a:tc>
                  <a:txBody>
                    <a:bodyPr/>
                    <a:lstStyle/>
                    <a:p>
                      <a:r>
                        <a:rPr lang="en-US" sz="1600" dirty="0">
                          <a:solidFill>
                            <a:srgbClr val="0D0DB3"/>
                          </a:solidFill>
                        </a:rPr>
                        <a:t>MONDAY</a:t>
                      </a:r>
                    </a:p>
                  </a:txBody>
                  <a:tcPr/>
                </a:tc>
                <a:tc>
                  <a:txBody>
                    <a:bodyPr/>
                    <a:lstStyle/>
                    <a:p>
                      <a:r>
                        <a:rPr lang="en-US" sz="1600" b="1" dirty="0">
                          <a:solidFill>
                            <a:srgbClr val="0D0DB3"/>
                          </a:solidFill>
                        </a:rPr>
                        <a:t>LABOR DAY</a:t>
                      </a:r>
                    </a:p>
                  </a:txBody>
                  <a:tcPr/>
                </a:tc>
                <a:extLst>
                  <a:ext uri="{0D108BD9-81ED-4DB2-BD59-A6C34878D82A}">
                    <a16:rowId xmlns:a16="http://schemas.microsoft.com/office/drawing/2014/main" val="3613032756"/>
                  </a:ext>
                </a:extLst>
              </a:tr>
              <a:tr h="370840">
                <a:tc>
                  <a:txBody>
                    <a:bodyPr/>
                    <a:lstStyle/>
                    <a:p>
                      <a:r>
                        <a:rPr lang="en-US" sz="1600" dirty="0">
                          <a:solidFill>
                            <a:srgbClr val="0D0DB3"/>
                          </a:solidFill>
                        </a:rPr>
                        <a:t>09-10-2023</a:t>
                      </a:r>
                    </a:p>
                  </a:txBody>
                  <a:tcPr/>
                </a:tc>
                <a:tc>
                  <a:txBody>
                    <a:bodyPr/>
                    <a:lstStyle/>
                    <a:p>
                      <a:r>
                        <a:rPr lang="en-US" sz="1600" dirty="0">
                          <a:solidFill>
                            <a:srgbClr val="0D0DB3"/>
                          </a:solidFill>
                        </a:rPr>
                        <a:t>SUNDAY</a:t>
                      </a:r>
                    </a:p>
                  </a:txBody>
                  <a:tcPr/>
                </a:tc>
                <a:tc>
                  <a:txBody>
                    <a:bodyPr/>
                    <a:lstStyle/>
                    <a:p>
                      <a:r>
                        <a:rPr lang="en-US" sz="1600" b="1" dirty="0">
                          <a:solidFill>
                            <a:srgbClr val="0D0DB3"/>
                          </a:solidFill>
                        </a:rPr>
                        <a:t>GRANDPARENTS DAY</a:t>
                      </a:r>
                    </a:p>
                  </a:txBody>
                  <a:tcPr/>
                </a:tc>
                <a:extLst>
                  <a:ext uri="{0D108BD9-81ED-4DB2-BD59-A6C34878D82A}">
                    <a16:rowId xmlns:a16="http://schemas.microsoft.com/office/drawing/2014/main" val="3524046459"/>
                  </a:ext>
                </a:extLst>
              </a:tr>
              <a:tr h="370840">
                <a:tc>
                  <a:txBody>
                    <a:bodyPr/>
                    <a:lstStyle/>
                    <a:p>
                      <a:r>
                        <a:rPr lang="en-US" sz="1600" dirty="0">
                          <a:solidFill>
                            <a:srgbClr val="0D0DB3"/>
                          </a:solidFill>
                        </a:rPr>
                        <a:t>09-23-2023</a:t>
                      </a:r>
                    </a:p>
                  </a:txBody>
                  <a:tcPr/>
                </a:tc>
                <a:tc>
                  <a:txBody>
                    <a:bodyPr/>
                    <a:lstStyle/>
                    <a:p>
                      <a:r>
                        <a:rPr lang="en-US" sz="1600" dirty="0">
                          <a:solidFill>
                            <a:srgbClr val="0D0DB3"/>
                          </a:solidFill>
                        </a:rPr>
                        <a:t>SATURDAY</a:t>
                      </a:r>
                    </a:p>
                  </a:txBody>
                  <a:tcPr/>
                </a:tc>
                <a:tc>
                  <a:txBody>
                    <a:bodyPr/>
                    <a:lstStyle/>
                    <a:p>
                      <a:r>
                        <a:rPr lang="en-US" sz="1600" b="1" dirty="0">
                          <a:solidFill>
                            <a:srgbClr val="0D0DB3"/>
                          </a:solidFill>
                        </a:rPr>
                        <a:t>FIRST DAY OF FALL</a:t>
                      </a:r>
                    </a:p>
                  </a:txBody>
                  <a:tcPr/>
                </a:tc>
                <a:extLst>
                  <a:ext uri="{0D108BD9-81ED-4DB2-BD59-A6C34878D82A}">
                    <a16:rowId xmlns:a16="http://schemas.microsoft.com/office/drawing/2014/main" val="822929520"/>
                  </a:ext>
                </a:extLst>
              </a:tr>
            </a:tbl>
          </a:graphicData>
        </a:graphic>
      </p:graphicFrame>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06" y="3383097"/>
            <a:ext cx="3772426" cy="2452854"/>
          </a:xfrm>
          <a:prstGeom prst="rect">
            <a:avLst/>
          </a:prstGeom>
        </p:spPr>
      </p:pic>
      <p:pic>
        <p:nvPicPr>
          <p:cNvPr id="13" name="Picture 1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4386" y="3141652"/>
            <a:ext cx="2210108" cy="3048425"/>
          </a:xfrm>
          <a:prstGeom prst="rect">
            <a:avLst/>
          </a:prstGeom>
        </p:spPr>
      </p:pic>
      <p:pic>
        <p:nvPicPr>
          <p:cNvPr id="14" name="Picture 1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4341" y="3598896"/>
            <a:ext cx="2838846" cy="2162477"/>
          </a:xfrm>
          <a:prstGeom prst="rect">
            <a:avLst/>
          </a:prstGeom>
        </p:spPr>
      </p:pic>
    </p:spTree>
    <p:extLst>
      <p:ext uri="{BB962C8B-B14F-4D97-AF65-F5344CB8AC3E}">
        <p14:creationId xmlns:p14="http://schemas.microsoft.com/office/powerpoint/2010/main" val="121441322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4BFEC660-6AAE-4008-9327-02157C1A930B}"/>
              </a:ext>
            </a:extLst>
          </p:cNvPr>
          <p:cNvSpPr txBox="1">
            <a:spLocks/>
          </p:cNvSpPr>
          <p:nvPr/>
        </p:nvSpPr>
        <p:spPr>
          <a:xfrm>
            <a:off x="213359" y="22715"/>
            <a:ext cx="9343095" cy="7489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Safety Tips:</a:t>
            </a:r>
          </a:p>
        </p:txBody>
      </p:sp>
      <p:sp>
        <p:nvSpPr>
          <p:cNvPr id="8" name="TextBox 7">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 PHONE: 713-465-8323 / EMAIL: DISPATCH@SPRINGVALLEYTX.COM</a:t>
            </a: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789211" y="325368"/>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9742062"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2" name="TextBox 1"/>
          <p:cNvSpPr txBox="1"/>
          <p:nvPr/>
        </p:nvSpPr>
        <p:spPr>
          <a:xfrm>
            <a:off x="883227" y="1025634"/>
            <a:ext cx="8489373" cy="5632311"/>
          </a:xfrm>
          <a:prstGeom prst="rect">
            <a:avLst/>
          </a:prstGeom>
          <a:noFill/>
        </p:spPr>
        <p:txBody>
          <a:bodyPr wrap="square" rtlCol="0">
            <a:spAutoFit/>
          </a:bodyPr>
          <a:lstStyle/>
          <a:p>
            <a:r>
              <a:rPr lang="en-US" dirty="0">
                <a:solidFill>
                  <a:schemeClr val="bg2"/>
                </a:solidFill>
                <a:latin typeface="Times New Roman" panose="02020603050405020304" pitchFamily="18" charset="0"/>
              </a:rPr>
              <a:t>*</a:t>
            </a:r>
            <a:r>
              <a:rPr lang="en-US" dirty="0" err="1">
                <a:solidFill>
                  <a:schemeClr val="bg2"/>
                </a:solidFill>
                <a:latin typeface="Times New Roman" panose="02020603050405020304" pitchFamily="18" charset="0"/>
              </a:rPr>
              <a:t>SVVPD</a:t>
            </a:r>
            <a:r>
              <a:rPr lang="en-US" dirty="0">
                <a:solidFill>
                  <a:schemeClr val="bg2"/>
                </a:solidFill>
                <a:latin typeface="Times New Roman" panose="02020603050405020304" pitchFamily="18" charset="0"/>
              </a:rPr>
              <a:t> received a call for service regarding Theft by Distraction. A resident was home, alone, when a male, wearing an orange safety vest, knock on the door. The male convinced the resident that he was with a company that trims limbs away from power lines. The male was able to talk the resident to the backyard to look at the power lines and discuss details of removing limbs. During this time, an unknown accomplice entered the home and stole items.</a:t>
            </a:r>
          </a:p>
          <a:p>
            <a:r>
              <a:rPr lang="en-US" dirty="0">
                <a:solidFill>
                  <a:schemeClr val="bg2"/>
                </a:solidFill>
                <a:latin typeface="Times New Roman" panose="02020603050405020304" pitchFamily="18" charset="0"/>
              </a:rPr>
              <a:t>The suspect vehicle was a GMC SUV, Dark gray, with fictitious rear paper plate. Surrounding police agencies were notified.</a:t>
            </a:r>
          </a:p>
          <a:p>
            <a:r>
              <a:rPr lang="en-US" dirty="0">
                <a:solidFill>
                  <a:schemeClr val="bg2"/>
                </a:solidFill>
                <a:latin typeface="Times New Roman" panose="02020603050405020304" pitchFamily="18" charset="0"/>
              </a:rPr>
              <a:t>If persons are legitimate, they will have the correct credentials.</a:t>
            </a:r>
          </a:p>
          <a:p>
            <a:r>
              <a:rPr lang="en-US" dirty="0">
                <a:solidFill>
                  <a:schemeClr val="bg2"/>
                </a:solidFill>
                <a:latin typeface="Times New Roman" panose="02020603050405020304" pitchFamily="18" charset="0"/>
              </a:rPr>
              <a:t>If you feel uncomfortable, please contact the Spring Valley Village Police when confronted with any persons wanting to check trees, power lines, water lines, or gas lines.</a:t>
            </a:r>
          </a:p>
          <a:p>
            <a:r>
              <a:rPr lang="en-US" dirty="0">
                <a:solidFill>
                  <a:schemeClr val="bg2"/>
                </a:solidFill>
                <a:latin typeface="Times New Roman" panose="02020603050405020304" pitchFamily="18" charset="0"/>
              </a:rPr>
              <a:t>*Keep vehicle doors locked during day and night time hours.</a:t>
            </a:r>
          </a:p>
          <a:p>
            <a:r>
              <a:rPr lang="en-US" dirty="0">
                <a:solidFill>
                  <a:schemeClr val="bg2"/>
                </a:solidFill>
                <a:latin typeface="Times New Roman" panose="02020603050405020304" pitchFamily="18" charset="0"/>
              </a:rPr>
              <a:t>Report any suspicious activity you observe on the street, neighbors home, and neighborhood.</a:t>
            </a:r>
          </a:p>
          <a:p>
            <a:r>
              <a:rPr lang="en-US" dirty="0">
                <a:solidFill>
                  <a:schemeClr val="bg2"/>
                </a:solidFill>
                <a:latin typeface="Times New Roman" panose="02020603050405020304" pitchFamily="18" charset="0"/>
              </a:rPr>
              <a:t>Check on your elderly neighbors who may not have access to any social media and make them aware of these types of scandals.</a:t>
            </a:r>
          </a:p>
          <a:p>
            <a:r>
              <a:rPr lang="en-US" dirty="0">
                <a:solidFill>
                  <a:schemeClr val="bg2"/>
                </a:solidFill>
                <a:latin typeface="Times New Roman" panose="02020603050405020304" pitchFamily="18" charset="0"/>
              </a:rPr>
              <a:t>Let’s all work together and keep Hilshire Village safe.</a:t>
            </a:r>
          </a:p>
          <a:p>
            <a:endParaRPr lang="en-US" dirty="0">
              <a:solidFill>
                <a:schemeClr val="bg2"/>
              </a:solidFill>
              <a:latin typeface="Times New Roman" panose="02020603050405020304" pitchFamily="18" charset="0"/>
            </a:endParaRPr>
          </a:p>
          <a:p>
            <a:r>
              <a:rPr lang="en-US" dirty="0">
                <a:solidFill>
                  <a:schemeClr val="bg2"/>
                </a:solidFill>
                <a:latin typeface="Times New Roman" panose="02020603050405020304" pitchFamily="18" charset="0"/>
              </a:rPr>
              <a:t>Detective Clay Spriggs</a:t>
            </a:r>
          </a:p>
          <a:p>
            <a:endParaRPr lang="en-US" dirty="0"/>
          </a:p>
        </p:txBody>
      </p:sp>
    </p:spTree>
    <p:extLst>
      <p:ext uri="{BB962C8B-B14F-4D97-AF65-F5344CB8AC3E}">
        <p14:creationId xmlns:p14="http://schemas.microsoft.com/office/powerpoint/2010/main" val="138108162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72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789211" y="325368"/>
            <a:ext cx="2205559" cy="2665050"/>
          </a:xfrm>
          <a:prstGeom prst="rect">
            <a:avLst/>
          </a:prstGeom>
        </p:spPr>
      </p:pic>
      <p:sp>
        <p:nvSpPr>
          <p:cNvPr id="9" name="TextBox 8">
            <a:extLst>
              <a:ext uri="{FF2B5EF4-FFF2-40B4-BE49-F238E27FC236}">
                <a16:creationId xmlns:a16="http://schemas.microsoft.com/office/drawing/2014/main" id="{0DEA87C5-D75F-4441-A3B5-0A468EC60079}"/>
              </a:ext>
            </a:extLst>
          </p:cNvPr>
          <p:cNvSpPr txBox="1"/>
          <p:nvPr/>
        </p:nvSpPr>
        <p:spPr>
          <a:xfrm>
            <a:off x="9742062"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665" y="325368"/>
            <a:ext cx="6546271" cy="5998942"/>
          </a:xfrm>
          <a:prstGeom prst="rect">
            <a:avLst/>
          </a:prstGeom>
        </p:spPr>
      </p:pic>
    </p:spTree>
    <p:extLst>
      <p:ext uri="{BB962C8B-B14F-4D97-AF65-F5344CB8AC3E}">
        <p14:creationId xmlns:p14="http://schemas.microsoft.com/office/powerpoint/2010/main" val="346950361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4BFEC660-6AAE-4008-9327-02157C1A930B}"/>
              </a:ext>
            </a:extLst>
          </p:cNvPr>
          <p:cNvSpPr txBox="1">
            <a:spLocks/>
          </p:cNvSpPr>
          <p:nvPr/>
        </p:nvSpPr>
        <p:spPr>
          <a:xfrm>
            <a:off x="1189836" y="85522"/>
            <a:ext cx="5190836" cy="545884"/>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4800" b="1" dirty="0">
                <a:solidFill>
                  <a:srgbClr val="0D0DB3"/>
                </a:solidFill>
                <a:latin typeface="Agency FB" panose="020B0503020202020204" pitchFamily="34" charset="0"/>
              </a:rPr>
              <a:t>SPRING VALLEY POLICE DEPARTMENT</a:t>
            </a:r>
            <a:r>
              <a:rPr lang="en-US" sz="2200" b="1" dirty="0">
                <a:solidFill>
                  <a:srgbClr val="0D0DB3"/>
                </a:solidFill>
                <a:latin typeface="Agency FB" panose="020B0503020202020204" pitchFamily="34" charset="0"/>
              </a:rPr>
              <a:t> </a:t>
            </a:r>
          </a:p>
        </p:txBody>
      </p:sp>
      <p:sp>
        <p:nvSpPr>
          <p:cNvPr id="15" name="Title 1">
            <a:extLst>
              <a:ext uri="{FF2B5EF4-FFF2-40B4-BE49-F238E27FC236}">
                <a16:creationId xmlns:a16="http://schemas.microsoft.com/office/drawing/2014/main" id="{29A2692B-2A30-433B-902D-01DACAEF3468}"/>
              </a:ext>
            </a:extLst>
          </p:cNvPr>
          <p:cNvSpPr txBox="1">
            <a:spLocks/>
          </p:cNvSpPr>
          <p:nvPr/>
        </p:nvSpPr>
        <p:spPr>
          <a:xfrm>
            <a:off x="998608" y="539991"/>
            <a:ext cx="5190836" cy="545884"/>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8000" b="1" dirty="0">
                <a:solidFill>
                  <a:srgbClr val="0D0DB3"/>
                </a:solidFill>
                <a:latin typeface="Agency FB" panose="020B0503020202020204" pitchFamily="34" charset="0"/>
              </a:rPr>
              <a:t>HILSHIRE VILLAGE</a:t>
            </a:r>
          </a:p>
          <a:p>
            <a:pPr>
              <a:lnSpc>
                <a:spcPct val="120000"/>
              </a:lnSpc>
            </a:pPr>
            <a:r>
              <a:rPr lang="en-US" sz="4800" b="1" dirty="0">
                <a:solidFill>
                  <a:srgbClr val="0D0DB3"/>
                </a:solidFill>
                <a:latin typeface="Agency FB" panose="020B0503020202020204" pitchFamily="34" charset="0"/>
              </a:rPr>
              <a:t>CALLS BY TYPE:    08-01-2023 THRU 08-31-2023</a:t>
            </a:r>
            <a:endParaRPr lang="en-US" sz="2200" b="1" dirty="0">
              <a:solidFill>
                <a:srgbClr val="0D0DB3"/>
              </a:solidFill>
              <a:latin typeface="Agency FB" panose="020B0503020202020204" pitchFamily="34" charset="0"/>
            </a:endParaRP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graphicFrame>
        <p:nvGraphicFramePr>
          <p:cNvPr id="9" name="Table 4">
            <a:extLst>
              <a:ext uri="{FF2B5EF4-FFF2-40B4-BE49-F238E27FC236}">
                <a16:creationId xmlns:a16="http://schemas.microsoft.com/office/drawing/2014/main" id="{3C74CA38-5C16-E46E-4E11-A1D3697A6686}"/>
              </a:ext>
            </a:extLst>
          </p:cNvPr>
          <p:cNvGraphicFramePr>
            <a:graphicFrameLocks noGrp="1"/>
          </p:cNvGraphicFramePr>
          <p:nvPr>
            <p:extLst>
              <p:ext uri="{D42A27DB-BD31-4B8C-83A1-F6EECF244321}">
                <p14:modId xmlns:p14="http://schemas.microsoft.com/office/powerpoint/2010/main" val="4065715990"/>
              </p:ext>
            </p:extLst>
          </p:nvPr>
        </p:nvGraphicFramePr>
        <p:xfrm>
          <a:off x="1485900" y="1540346"/>
          <a:ext cx="4187536" cy="5129928"/>
        </p:xfrm>
        <a:graphic>
          <a:graphicData uri="http://schemas.openxmlformats.org/drawingml/2006/table">
            <a:tbl>
              <a:tblPr firstRow="1" bandRow="1">
                <a:effectLst/>
                <a:tableStyleId>{5C22544A-7EE6-4342-B048-85BDC9FD1C3A}</a:tableStyleId>
              </a:tblPr>
              <a:tblGrid>
                <a:gridCol w="642445">
                  <a:extLst>
                    <a:ext uri="{9D8B030D-6E8A-4147-A177-3AD203B41FA5}">
                      <a16:colId xmlns:a16="http://schemas.microsoft.com/office/drawing/2014/main" val="1397268744"/>
                    </a:ext>
                  </a:extLst>
                </a:gridCol>
                <a:gridCol w="2519145">
                  <a:extLst>
                    <a:ext uri="{9D8B030D-6E8A-4147-A177-3AD203B41FA5}">
                      <a16:colId xmlns:a16="http://schemas.microsoft.com/office/drawing/2014/main" val="1552433659"/>
                    </a:ext>
                  </a:extLst>
                </a:gridCol>
                <a:gridCol w="1025946">
                  <a:extLst>
                    <a:ext uri="{9D8B030D-6E8A-4147-A177-3AD203B41FA5}">
                      <a16:colId xmlns:a16="http://schemas.microsoft.com/office/drawing/2014/main" val="1207219125"/>
                    </a:ext>
                  </a:extLst>
                </a:gridCol>
              </a:tblGrid>
              <a:tr h="466091">
                <a:tc>
                  <a:txBody>
                    <a:bodyPr/>
                    <a:lstStyle/>
                    <a:p>
                      <a:pPr algn="ctr"/>
                      <a:r>
                        <a:rPr lang="en-US" sz="1400" dirty="0"/>
                        <a:t>TYPE</a:t>
                      </a:r>
                    </a:p>
                  </a:txBody>
                  <a:tcPr/>
                </a:tc>
                <a:tc>
                  <a:txBody>
                    <a:bodyPr/>
                    <a:lstStyle/>
                    <a:p>
                      <a:pPr algn="ctr"/>
                      <a:r>
                        <a:rPr lang="en-US" sz="1400" dirty="0"/>
                        <a:t>DESCRIPTION</a:t>
                      </a:r>
                    </a:p>
                  </a:txBody>
                  <a:tcPr/>
                </a:tc>
                <a:tc>
                  <a:txBody>
                    <a:bodyPr/>
                    <a:lstStyle/>
                    <a:p>
                      <a:pPr algn="ctr"/>
                      <a:r>
                        <a:rPr lang="en-US" sz="1400" dirty="0"/>
                        <a:t>#</a:t>
                      </a:r>
                      <a:r>
                        <a:rPr lang="en-US" sz="1400" baseline="0" dirty="0"/>
                        <a:t> OF CALLS</a:t>
                      </a:r>
                    </a:p>
                    <a:p>
                      <a:pPr algn="ctr"/>
                      <a:endParaRPr lang="en-US" sz="1100" dirty="0"/>
                    </a:p>
                  </a:txBody>
                  <a:tcPr/>
                </a:tc>
                <a:extLst>
                  <a:ext uri="{0D108BD9-81ED-4DB2-BD59-A6C34878D82A}">
                    <a16:rowId xmlns:a16="http://schemas.microsoft.com/office/drawing/2014/main" val="428448014"/>
                  </a:ext>
                </a:extLst>
              </a:tr>
              <a:tr h="221560">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0" marB="0" anchor="ct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ALARM</a:t>
                      </a:r>
                    </a:p>
                  </a:txBody>
                  <a:tcPr marL="68580" marR="68580" marT="0" marB="0" anchor="ct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nchor="ctr"/>
                </a:tc>
                <a:extLst>
                  <a:ext uri="{0D108BD9-81ED-4DB2-BD59-A6C34878D82A}">
                    <a16:rowId xmlns:a16="http://schemas.microsoft.com/office/drawing/2014/main" val="3613032756"/>
                  </a:ext>
                </a:extLst>
              </a:tr>
              <a:tr h="221560">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23</a:t>
                      </a:r>
                    </a:p>
                  </a:txBody>
                  <a:tcPr marL="68580" marR="68580" marT="0" marB="0" anchor="ct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AMBULANCE CALL</a:t>
                      </a:r>
                    </a:p>
                  </a:txBody>
                  <a:tcPr marL="68580" marR="68580" marT="0" marB="0" anchor="ct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095447448"/>
                  </a:ext>
                </a:extLst>
              </a:tr>
              <a:tr h="221560">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24</a:t>
                      </a:r>
                    </a:p>
                  </a:txBody>
                  <a:tcPr marL="68580" marR="68580" marT="0" marB="0" anchor="ct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ANIMAL CALL</a:t>
                      </a:r>
                    </a:p>
                  </a:txBody>
                  <a:tcPr marL="68580" marR="68580" marT="0" marB="0" anchor="ct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val="3524046459"/>
                  </a:ext>
                </a:extLst>
              </a:tr>
              <a:tr h="221560">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135</a:t>
                      </a:r>
                    </a:p>
                  </a:txBody>
                  <a:tcPr marL="68580" marR="68580" marT="0" marB="0" anchor="ct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BUSINESS CHECK</a:t>
                      </a:r>
                    </a:p>
                  </a:txBody>
                  <a:tcPr marL="68580" marR="68580" marT="0" marB="0" anchor="ct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512</a:t>
                      </a:r>
                    </a:p>
                  </a:txBody>
                  <a:tcPr marL="68580" marR="68580" marT="0" marB="0" anchor="ctr"/>
                </a:tc>
                <a:extLst>
                  <a:ext uri="{0D108BD9-81ED-4DB2-BD59-A6C34878D82A}">
                    <a16:rowId xmlns:a16="http://schemas.microsoft.com/office/drawing/2014/main" val="911416644"/>
                  </a:ext>
                </a:extLst>
              </a:tr>
              <a:tr h="226288">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60</a:t>
                      </a:r>
                    </a:p>
                  </a:txBody>
                  <a:tcPr marL="68580" marR="68580" marT="0" marB="0" anchor="ct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FIRE CALL</a:t>
                      </a:r>
                    </a:p>
                  </a:txBody>
                  <a:tcPr marL="68580" marR="68580" marT="0" marB="0" anchor="ct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val="822929520"/>
                  </a:ext>
                </a:extLst>
              </a:tr>
              <a:tr h="221560">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160</a:t>
                      </a:r>
                    </a:p>
                  </a:txBody>
                  <a:tcPr marL="68580" marR="68580" marT="0" marB="0" anchor="ct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FRAUD</a:t>
                      </a:r>
                    </a:p>
                  </a:txBody>
                  <a:tcPr marL="68580" marR="68580" marT="0" marB="0" anchor="ct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val="4266638050"/>
                  </a:ext>
                </a:extLst>
              </a:tr>
              <a:tr h="221560">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65</a:t>
                      </a:r>
                    </a:p>
                  </a:txBody>
                  <a:tcPr marL="68580" marR="68580" marT="0" marB="0" anchor="ct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GAS LEAK</a:t>
                      </a:r>
                    </a:p>
                  </a:txBody>
                  <a:tcPr marL="68580" marR="68580" marT="0" marB="0" anchor="ct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val="145550646"/>
                  </a:ext>
                </a:extLst>
              </a:tr>
              <a:tr h="221560">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68</a:t>
                      </a:r>
                    </a:p>
                  </a:txBody>
                  <a:tcPr marL="68580" marR="68580" marT="0" marB="0" anchor="ct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HOUSE CHECK</a:t>
                      </a:r>
                    </a:p>
                  </a:txBody>
                  <a:tcPr marL="68580" marR="68580" marT="0" marB="0" anchor="ct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0" marB="0" anchor="ctr"/>
                </a:tc>
                <a:extLst>
                  <a:ext uri="{0D108BD9-81ED-4DB2-BD59-A6C34878D82A}">
                    <a16:rowId xmlns:a16="http://schemas.microsoft.com/office/drawing/2014/main" val="2736980817"/>
                  </a:ext>
                </a:extLst>
              </a:tr>
              <a:tr h="221560">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70</a:t>
                      </a:r>
                    </a:p>
                  </a:txBody>
                  <a:tcPr marL="68580" marR="68580" marT="0" marB="0" anchor="ct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INFORMATION</a:t>
                      </a:r>
                    </a:p>
                  </a:txBody>
                  <a:tcPr marL="68580" marR="68580" marT="0" marB="0" anchor="ct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nchor="ctr"/>
                </a:tc>
                <a:extLst>
                  <a:ext uri="{0D108BD9-81ED-4DB2-BD59-A6C34878D82A}">
                    <a16:rowId xmlns:a16="http://schemas.microsoft.com/office/drawing/2014/main" val="3156964418"/>
                  </a:ext>
                </a:extLst>
              </a:tr>
              <a:tr h="221560">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80</a:t>
                      </a:r>
                    </a:p>
                  </a:txBody>
                  <a:tcPr marL="68580" marR="68580" marT="0" marB="0" anchor="ct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MISSING PERSON</a:t>
                      </a:r>
                    </a:p>
                  </a:txBody>
                  <a:tcPr marL="68580" marR="68580" marT="0" marB="0" anchor="ct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val="4239266674"/>
                  </a:ext>
                </a:extLst>
              </a:tr>
              <a:tr h="221560">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81</a:t>
                      </a:r>
                    </a:p>
                  </a:txBody>
                  <a:tcPr marL="68580" marR="68580" marT="0" marB="0" anchor="ct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OPEN DOOR</a:t>
                      </a:r>
                    </a:p>
                  </a:txBody>
                  <a:tcPr marL="68580" marR="68580" marT="0" marB="0" anchor="ct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70103975"/>
                  </a:ext>
                </a:extLst>
              </a:tr>
              <a:tr h="221560">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162</a:t>
                      </a:r>
                    </a:p>
                  </a:txBody>
                  <a:tcPr marL="68580" marR="68580" marT="0" marB="0" anchor="ct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PARKING VIOLATION</a:t>
                      </a:r>
                    </a:p>
                  </a:txBody>
                  <a:tcPr marL="68580" marR="68580" marT="0" marB="0" anchor="ct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34041467"/>
                  </a:ext>
                </a:extLst>
              </a:tr>
              <a:tr h="221560">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86</a:t>
                      </a:r>
                    </a:p>
                  </a:txBody>
                  <a:tcPr marL="68580" marR="68580" marT="0" marB="0" anchor="ct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PUBLIC RELATIONS</a:t>
                      </a:r>
                    </a:p>
                  </a:txBody>
                  <a:tcPr marL="68580" marR="68580" marT="0" marB="0" anchor="ct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34</a:t>
                      </a:r>
                    </a:p>
                  </a:txBody>
                  <a:tcPr marL="68580" marR="68580" marT="0" marB="0" anchor="ctr"/>
                </a:tc>
                <a:extLst>
                  <a:ext uri="{0D108BD9-81ED-4DB2-BD59-A6C34878D82A}">
                    <a16:rowId xmlns:a16="http://schemas.microsoft.com/office/drawing/2014/main" val="537127685"/>
                  </a:ext>
                </a:extLst>
              </a:tr>
              <a:tr h="221560">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97</a:t>
                      </a:r>
                    </a:p>
                  </a:txBody>
                  <a:tcPr marL="68580" marR="68580" marT="0" marB="0" anchor="ct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SPECIAL ASSIGNMENT</a:t>
                      </a:r>
                    </a:p>
                  </a:txBody>
                  <a:tcPr marL="68580" marR="68580" marT="0" marB="0" anchor="ct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nchor="ctr"/>
                </a:tc>
                <a:extLst>
                  <a:ext uri="{0D108BD9-81ED-4DB2-BD59-A6C34878D82A}">
                    <a16:rowId xmlns:a16="http://schemas.microsoft.com/office/drawing/2014/main" val="3242709989"/>
                  </a:ext>
                </a:extLst>
              </a:tr>
              <a:tr h="221560">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99</a:t>
                      </a:r>
                    </a:p>
                  </a:txBody>
                  <a:tcPr marL="68580" marR="68580" marT="0" marB="0" anchor="ct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STALLED VEHICLE</a:t>
                      </a:r>
                    </a:p>
                  </a:txBody>
                  <a:tcPr marL="68580" marR="68580" marT="0" marB="0" anchor="ct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val="633652800"/>
                  </a:ext>
                </a:extLst>
              </a:tr>
              <a:tr h="221560">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103</a:t>
                      </a:r>
                    </a:p>
                  </a:txBody>
                  <a:tcPr marL="68580" marR="68580" marT="0" marB="0" anchor="ct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SUSPICIOUS ACTIVITY</a:t>
                      </a:r>
                    </a:p>
                  </a:txBody>
                  <a:tcPr marL="68580" marR="68580" marT="0" marB="0" anchor="ct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nchor="ctr"/>
                </a:tc>
                <a:extLst>
                  <a:ext uri="{0D108BD9-81ED-4DB2-BD59-A6C34878D82A}">
                    <a16:rowId xmlns:a16="http://schemas.microsoft.com/office/drawing/2014/main" val="3868720625"/>
                  </a:ext>
                </a:extLst>
              </a:tr>
              <a:tr h="221560">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104</a:t>
                      </a:r>
                    </a:p>
                  </a:txBody>
                  <a:tcPr marL="68580" marR="68580" marT="0" marB="0" anchor="ct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SUSPICIOUS PERSON</a:t>
                      </a:r>
                    </a:p>
                  </a:txBody>
                  <a:tcPr marL="68580" marR="68580" marT="0" marB="0" anchor="ct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378987664"/>
                  </a:ext>
                </a:extLst>
              </a:tr>
              <a:tr h="221560">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105</a:t>
                      </a:r>
                    </a:p>
                  </a:txBody>
                  <a:tcPr marL="68580" marR="68580" marT="0" marB="0" anchor="ct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SUSPICIOUS VEHICLE</a:t>
                      </a:r>
                    </a:p>
                  </a:txBody>
                  <a:tcPr marL="68580" marR="68580" marT="0" marB="0" anchor="ct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nchor="ctr"/>
                </a:tc>
                <a:extLst>
                  <a:ext uri="{0D108BD9-81ED-4DB2-BD59-A6C34878D82A}">
                    <a16:rowId xmlns:a16="http://schemas.microsoft.com/office/drawing/2014/main" val="3557170155"/>
                  </a:ext>
                </a:extLst>
              </a:tr>
              <a:tr h="221560">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nchor="ct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TRAFFIC STOP</a:t>
                      </a:r>
                    </a:p>
                  </a:txBody>
                  <a:tcPr marL="68580" marR="68580" marT="0" marB="0" anchor="ct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29</a:t>
                      </a:r>
                    </a:p>
                  </a:txBody>
                  <a:tcPr marL="68580" marR="68580" marT="0" marB="0" anchor="ctr"/>
                </a:tc>
                <a:extLst>
                  <a:ext uri="{0D108BD9-81ED-4DB2-BD59-A6C34878D82A}">
                    <a16:rowId xmlns:a16="http://schemas.microsoft.com/office/drawing/2014/main" val="2906355107"/>
                  </a:ext>
                </a:extLst>
              </a:tr>
              <a:tr h="221560">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111</a:t>
                      </a:r>
                    </a:p>
                  </a:txBody>
                  <a:tcPr marL="68580" marR="68580" marT="0" marB="0" anchor="ct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VEHICLE BLOCKING THE ROADWAY</a:t>
                      </a:r>
                    </a:p>
                  </a:txBody>
                  <a:tcPr marL="68580" marR="68580" marT="0" marB="0" anchor="ct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val="1038442767"/>
                  </a:ext>
                </a:extLst>
              </a:tr>
              <a:tr h="221560">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tc>
                <a:tc>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TOTAL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640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53940528"/>
                  </a:ext>
                </a:extLst>
              </a:tr>
            </a:tbl>
          </a:graphicData>
        </a:graphic>
      </p:graphicFrame>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 PHONE: 713-465-8323 / EMAIL: DISPATCH@SPRINGVALLEYTX.COM</a:t>
            </a:r>
          </a:p>
        </p:txBody>
      </p:sp>
    </p:spTree>
    <p:extLst>
      <p:ext uri="{BB962C8B-B14F-4D97-AF65-F5344CB8AC3E}">
        <p14:creationId xmlns:p14="http://schemas.microsoft.com/office/powerpoint/2010/main" val="352882834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72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7" name="Table 6">
            <a:extLst>
              <a:ext uri="{FF2B5EF4-FFF2-40B4-BE49-F238E27FC236}">
                <a16:creationId xmlns:a16="http://schemas.microsoft.com/office/drawing/2014/main" id="{681D1EA8-B09B-4156-B85C-F5AF9C440432}"/>
              </a:ext>
            </a:extLst>
          </p:cNvPr>
          <p:cNvGraphicFramePr>
            <a:graphicFrameLocks noGrp="1"/>
          </p:cNvGraphicFramePr>
          <p:nvPr>
            <p:extLst>
              <p:ext uri="{D42A27DB-BD31-4B8C-83A1-F6EECF244321}">
                <p14:modId xmlns:p14="http://schemas.microsoft.com/office/powerpoint/2010/main" val="452877729"/>
              </p:ext>
            </p:extLst>
          </p:nvPr>
        </p:nvGraphicFramePr>
        <p:xfrm>
          <a:off x="469095" y="1796863"/>
          <a:ext cx="6716709" cy="4066367"/>
        </p:xfrm>
        <a:graphic>
          <a:graphicData uri="http://schemas.openxmlformats.org/drawingml/2006/table">
            <a:tbl>
              <a:tblPr>
                <a:tableStyleId>{5C22544A-7EE6-4342-B048-85BDC9FD1C3A}</a:tableStyleId>
              </a:tblPr>
              <a:tblGrid>
                <a:gridCol w="2601909">
                  <a:extLst>
                    <a:ext uri="{9D8B030D-6E8A-4147-A177-3AD203B41FA5}">
                      <a16:colId xmlns:a16="http://schemas.microsoft.com/office/drawing/2014/main" val="2237848879"/>
                    </a:ext>
                  </a:extLst>
                </a:gridCol>
                <a:gridCol w="906068">
                  <a:extLst>
                    <a:ext uri="{9D8B030D-6E8A-4147-A177-3AD203B41FA5}">
                      <a16:colId xmlns:a16="http://schemas.microsoft.com/office/drawing/2014/main" val="273384134"/>
                    </a:ext>
                  </a:extLst>
                </a:gridCol>
                <a:gridCol w="1980608">
                  <a:extLst>
                    <a:ext uri="{9D8B030D-6E8A-4147-A177-3AD203B41FA5}">
                      <a16:colId xmlns:a16="http://schemas.microsoft.com/office/drawing/2014/main" val="84159168"/>
                    </a:ext>
                  </a:extLst>
                </a:gridCol>
                <a:gridCol w="280888">
                  <a:extLst>
                    <a:ext uri="{9D8B030D-6E8A-4147-A177-3AD203B41FA5}">
                      <a16:colId xmlns:a16="http://schemas.microsoft.com/office/drawing/2014/main" val="2172215736"/>
                    </a:ext>
                  </a:extLst>
                </a:gridCol>
                <a:gridCol w="947236">
                  <a:extLst>
                    <a:ext uri="{9D8B030D-6E8A-4147-A177-3AD203B41FA5}">
                      <a16:colId xmlns:a16="http://schemas.microsoft.com/office/drawing/2014/main" val="2756215705"/>
                    </a:ext>
                  </a:extLst>
                </a:gridCol>
              </a:tblGrid>
              <a:tr h="480291">
                <a:tc gridSpan="2">
                  <a:txBody>
                    <a:bodyPr/>
                    <a:lstStyle/>
                    <a:p>
                      <a:pPr algn="l" fontAlgn="ctr"/>
                      <a:r>
                        <a:rPr lang="en-US" sz="2500" b="1" u="sng" kern="1200" dirty="0">
                          <a:solidFill>
                            <a:srgbClr val="0D0DB3"/>
                          </a:solidFill>
                          <a:latin typeface="Agency FB" panose="020B0503020202020204" pitchFamily="34" charset="0"/>
                          <a:ea typeface="+mj-ea"/>
                          <a:cs typeface="+mj-cs"/>
                        </a:rPr>
                        <a:t>EMERGENCY</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gridSpan="3">
                  <a:txBody>
                    <a:bodyPr/>
                    <a:lstStyle/>
                    <a:p>
                      <a:pPr algn="l" fontAlgn="ctr"/>
                      <a:r>
                        <a:rPr lang="en-US" sz="2500" b="1" u="sng" kern="1200" dirty="0">
                          <a:solidFill>
                            <a:srgbClr val="0D0DB3"/>
                          </a:solidFill>
                          <a:latin typeface="Agency FB" panose="020B0503020202020204" pitchFamily="34" charset="0"/>
                          <a:ea typeface="+mj-ea"/>
                          <a:cs typeface="+mj-cs"/>
                        </a:rPr>
                        <a:t>NON - EMERGENCY</a:t>
                      </a: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algn="l" fontAlgn="ctr"/>
                      <a:endParaRPr lang="en-US" sz="1200" b="1" i="0" u="none" strike="noStrike" dirty="0">
                        <a:solidFill>
                          <a:srgbClr val="000000"/>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676699342"/>
                  </a:ext>
                </a:extLst>
              </a:tr>
              <a:tr h="298991">
                <a:tc gridSpan="2">
                  <a:txBody>
                    <a:bodyPr/>
                    <a:lstStyle/>
                    <a:p>
                      <a:pPr lvl="1" algn="l" fontAlgn="ctr"/>
                      <a:r>
                        <a:rPr lang="en-US" sz="1200" u="none" strike="noStrike" dirty="0">
                          <a:solidFill>
                            <a:srgbClr val="0D0DB3"/>
                          </a:solidFill>
                          <a:effectLst/>
                        </a:rPr>
                        <a:t>911 - FOR ALL EMERGENCY</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3">
                  <a:txBody>
                    <a:bodyPr/>
                    <a:lstStyle/>
                    <a:p>
                      <a:pPr lvl="1" algn="l" fontAlgn="ctr"/>
                      <a:r>
                        <a:rPr lang="en-US" sz="1200" u="none" strike="noStrike" dirty="0">
                          <a:solidFill>
                            <a:srgbClr val="0D0DB3"/>
                          </a:solidFill>
                          <a:effectLst/>
                        </a:rPr>
                        <a:t>713-465-8323</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algn="l" fontAlgn="ctr"/>
                      <a:endParaRPr lang="en-US" sz="1100" b="0" i="0" u="none" strike="noStrike" dirty="0">
                        <a:solidFill>
                          <a:srgbClr val="000000"/>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319118413"/>
                  </a:ext>
                </a:extLst>
              </a:tr>
              <a:tr h="322330">
                <a:tc gridSpan="2">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solidFill>
                            <a:srgbClr val="0D0DB3"/>
                          </a:solidFill>
                          <a:effectLst/>
                        </a:rPr>
                        <a:t>988 – NATIONAL SUICIDE &amp; MENTAL HEALTH</a:t>
                      </a: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442041833"/>
                  </a:ext>
                </a:extLst>
              </a:tr>
              <a:tr h="0">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1734529278"/>
                  </a:ext>
                </a:extLst>
              </a:tr>
              <a:tr h="429794">
                <a:tc gridSpan="2">
                  <a:txBody>
                    <a:bodyPr/>
                    <a:lstStyle/>
                    <a:p>
                      <a:pPr algn="l" fontAlgn="ctr"/>
                      <a:r>
                        <a:rPr lang="en-US" sz="2500" b="1" u="sng" kern="1200" dirty="0">
                          <a:solidFill>
                            <a:srgbClr val="0D0DB3"/>
                          </a:solidFill>
                          <a:latin typeface="Agency FB" panose="020B0503020202020204" pitchFamily="34" charset="0"/>
                          <a:ea typeface="+mj-ea"/>
                          <a:cs typeface="+mj-cs"/>
                        </a:rPr>
                        <a:t>SPRING VALLEY VILLAGE</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gridSpan="3">
                  <a:txBody>
                    <a:bodyPr/>
                    <a:lstStyle/>
                    <a:p>
                      <a:pPr marL="0" algn="l" defTabSz="914400" rtl="0" eaLnBrk="1" fontAlgn="ctr" latinLnBrk="0" hangingPunct="1"/>
                      <a:r>
                        <a:rPr lang="en-US" sz="2500" b="1" u="sng" kern="1200" dirty="0">
                          <a:solidFill>
                            <a:srgbClr val="0D0DB3"/>
                          </a:solidFill>
                          <a:latin typeface="Agency FB" panose="020B0503020202020204" pitchFamily="34" charset="0"/>
                          <a:ea typeface="+mj-ea"/>
                          <a:cs typeface="+mj-cs"/>
                        </a:rPr>
                        <a:t>VILLAGE FIRE DEPARTMENT</a:t>
                      </a: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marL="0" algn="l" defTabSz="914400" rtl="0" eaLnBrk="1" fontAlgn="ctr" latinLnBrk="0" hangingPunct="1"/>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213473143"/>
                  </a:ext>
                </a:extLst>
              </a:tr>
              <a:tr h="369717">
                <a:tc>
                  <a:txBody>
                    <a:bodyPr/>
                    <a:lstStyle/>
                    <a:p>
                      <a:pPr lvl="1" algn="l" fontAlgn="b"/>
                      <a:r>
                        <a:rPr lang="en-US" sz="1200" kern="1200" dirty="0">
                          <a:solidFill>
                            <a:srgbClr val="0D0DB3"/>
                          </a:solidFill>
                          <a:effectLst/>
                          <a:latin typeface="+mn-lt"/>
                          <a:ea typeface="+mn-ea"/>
                          <a:cs typeface="+mn-cs"/>
                        </a:rPr>
                        <a:t>SPRING VALLEY - CITY HALL</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713-465-8308</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2">
                  <a:txBody>
                    <a:bodyPr/>
                    <a:lstStyle/>
                    <a:p>
                      <a:pPr lvl="1" algn="l" fontAlgn="ctr"/>
                      <a:r>
                        <a:rPr lang="en-US" sz="1200" u="none" strike="noStrike" dirty="0">
                          <a:solidFill>
                            <a:srgbClr val="0D0DB3"/>
                          </a:solidFill>
                          <a:effectLst/>
                        </a:rPr>
                        <a:t>VILLAGE FIRE DEPARTMENT</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u="none" strike="noStrike" dirty="0">
                          <a:solidFill>
                            <a:srgbClr val="0D0DB3"/>
                          </a:solidFill>
                          <a:effectLst/>
                        </a:rPr>
                        <a:t>713-465-2323</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1826865085"/>
                  </a:ext>
                </a:extLst>
              </a:tr>
              <a:tr h="301658">
                <a:tc>
                  <a:txBody>
                    <a:bodyPr/>
                    <a:lstStyle/>
                    <a:p>
                      <a:pPr lvl="1" algn="l" fontAlgn="b"/>
                      <a:r>
                        <a:rPr lang="en-US" sz="1200" kern="1200" dirty="0">
                          <a:solidFill>
                            <a:srgbClr val="0D0DB3"/>
                          </a:solidFill>
                          <a:effectLst/>
                          <a:latin typeface="+mn-lt"/>
                          <a:ea typeface="+mn-ea"/>
                          <a:cs typeface="+mn-cs"/>
                        </a:rPr>
                        <a:t>SPRING VALLEY - PD</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713-465-8323</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2">
                  <a:txBody>
                    <a:bodyPr/>
                    <a:lstStyle/>
                    <a:p>
                      <a:pPr lvl="1" algn="l" fontAlgn="ctr"/>
                      <a:r>
                        <a:rPr lang="en-US" sz="1200" u="none" strike="noStrike" dirty="0">
                          <a:solidFill>
                            <a:srgbClr val="0D0DB3"/>
                          </a:solidFill>
                          <a:effectLst/>
                        </a:rPr>
                        <a:t>VFD - NON-EMERGENCY </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u="none" strike="noStrike" dirty="0">
                          <a:solidFill>
                            <a:srgbClr val="0D0DB3"/>
                          </a:solidFill>
                          <a:effectLst/>
                        </a:rPr>
                        <a:t>713-468-7941</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266979836"/>
                  </a:ext>
                </a:extLst>
              </a:tr>
              <a:tr h="334676">
                <a:tc>
                  <a:txBody>
                    <a:bodyPr/>
                    <a:lstStyle/>
                    <a:p>
                      <a:pPr lvl="1" algn="l" fontAlgn="b"/>
                      <a:r>
                        <a:rPr lang="en-US" sz="1200" kern="1200" dirty="0">
                          <a:solidFill>
                            <a:srgbClr val="0D0DB3"/>
                          </a:solidFill>
                          <a:effectLst/>
                          <a:latin typeface="+mn-lt"/>
                          <a:ea typeface="+mn-ea"/>
                          <a:cs typeface="+mn-cs"/>
                        </a:rPr>
                        <a:t>SPRING VALLEY - PD FAX</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713-465-3135</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3">
                  <a:txBody>
                    <a:bodyPr/>
                    <a:lstStyle/>
                    <a:p>
                      <a:endParaRPr lang="en-US" dirty="0"/>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marL="0" algn="l" defTabSz="914400" rtl="0" eaLnBrk="1" fontAlgn="ctr" latinLnBrk="0" hangingPunct="1"/>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406344103"/>
                  </a:ext>
                </a:extLst>
              </a:tr>
              <a:tr h="339365">
                <a:tc>
                  <a:txBody>
                    <a:bodyPr/>
                    <a:lstStyle/>
                    <a:p>
                      <a:pPr lvl="1" algn="l" fontAlgn="b"/>
                      <a:r>
                        <a:rPr lang="en-US" sz="1200" kern="1200" dirty="0">
                          <a:solidFill>
                            <a:srgbClr val="0D0DB3"/>
                          </a:solidFill>
                          <a:effectLst/>
                          <a:latin typeface="+mn-lt"/>
                          <a:ea typeface="+mn-ea"/>
                          <a:cs typeface="+mn-cs"/>
                        </a:rPr>
                        <a:t>SPRING VALLEY - COURT</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713-465-0333</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a:txBody>
                    <a:bodyPr/>
                    <a:lstStyle/>
                    <a:p>
                      <a:endParaRPr lang="en-US" dirty="0"/>
                    </a:p>
                  </a:txBody>
                  <a:tcPr marL="3810" marR="3810" marT="3810" marB="0" anchor="ctr">
                    <a:solidFill>
                      <a:srgbClr val="0066FF">
                        <a:alpha val="0"/>
                      </a:srgbClr>
                    </a:solidFill>
                  </a:tcPr>
                </a:tc>
                <a:tc gridSpan="2">
                  <a:txBody>
                    <a:bodyPr/>
                    <a:lstStyle/>
                    <a:p>
                      <a:endParaRPr lang="en-US" dirty="0"/>
                    </a:p>
                  </a:txBody>
                  <a:tcPr marL="3810" marR="3810" marT="3810" marB="0" anchor="ctr">
                    <a:solidFill>
                      <a:schemeClr val="accent1">
                        <a:tint val="20000"/>
                        <a:alpha val="0"/>
                      </a:schemeClr>
                    </a:solidFill>
                  </a:tcPr>
                </a:tc>
                <a:tc hMerge="1">
                  <a:txBody>
                    <a:bodyPr/>
                    <a:lstStyle/>
                    <a:p>
                      <a:endParaRPr lang="en-US" dirty="0"/>
                    </a:p>
                  </a:txBody>
                  <a:tcPr marL="3810" marR="3810" marT="3810" marB="0" anchor="ctr">
                    <a:solidFill>
                      <a:schemeClr val="accent1">
                        <a:tint val="20000"/>
                        <a:alpha val="0"/>
                      </a:schemeClr>
                    </a:solidFill>
                  </a:tcPr>
                </a:tc>
                <a:extLst>
                  <a:ext uri="{0D108BD9-81ED-4DB2-BD59-A6C34878D82A}">
                    <a16:rowId xmlns:a16="http://schemas.microsoft.com/office/drawing/2014/main" val="1495691902"/>
                  </a:ext>
                </a:extLst>
              </a:tr>
              <a:tr h="102102">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endParaRPr lang="en-US" dirty="0"/>
                    </a:p>
                  </a:txBody>
                  <a:tcPr marL="3810" marR="3810" marT="3810" marB="0" anchor="ctr">
                    <a:solidFill>
                      <a:schemeClr val="accent1">
                        <a:tint val="20000"/>
                        <a:alpha val="0"/>
                      </a:schemeClr>
                    </a:solidFill>
                  </a:tcPr>
                </a:tc>
                <a:tc gridSpan="2">
                  <a:txBody>
                    <a:bodyPr/>
                    <a:lstStyle/>
                    <a:p>
                      <a:endParaRPr lang="en-US"/>
                    </a:p>
                  </a:txBody>
                  <a:tcPr marL="3810" marR="3810" marT="3810" marB="0" anchor="ctr">
                    <a:solidFill>
                      <a:schemeClr val="accent1">
                        <a:tint val="20000"/>
                        <a:alpha val="0"/>
                      </a:schemeClr>
                    </a:solidFill>
                  </a:tcPr>
                </a:tc>
                <a:tc hMerge="1">
                  <a:txBody>
                    <a:bodyPr/>
                    <a:lstStyle/>
                    <a:p>
                      <a:endParaRPr lang="en-US" dirty="0"/>
                    </a:p>
                  </a:txBody>
                  <a:tcPr marL="3810" marR="3810" marT="3810" marB="0" anchor="ctr">
                    <a:solidFill>
                      <a:schemeClr val="accent1">
                        <a:tint val="20000"/>
                        <a:alpha val="0"/>
                      </a:schemeClr>
                    </a:solidFill>
                  </a:tcPr>
                </a:tc>
                <a:extLst>
                  <a:ext uri="{0D108BD9-81ED-4DB2-BD59-A6C34878D82A}">
                    <a16:rowId xmlns:a16="http://schemas.microsoft.com/office/drawing/2014/main" val="2569277803"/>
                  </a:ext>
                </a:extLst>
              </a:tr>
              <a:tr h="234256">
                <a:tc gridSpan="2">
                  <a:txBody>
                    <a:bodyPr/>
                    <a:lstStyle/>
                    <a:p>
                      <a:pPr algn="l" fontAlgn="ctr"/>
                      <a:r>
                        <a:rPr lang="en-US" sz="2500" b="1" u="sng" kern="1200">
                          <a:solidFill>
                            <a:srgbClr val="0D0DB3"/>
                          </a:solidFill>
                          <a:latin typeface="Agency FB" panose="020B0503020202020204" pitchFamily="34" charset="0"/>
                          <a:ea typeface="+mj-ea"/>
                          <a:cs typeface="+mj-cs"/>
                        </a:rPr>
                        <a:t>HILSHIRE </a:t>
                      </a:r>
                      <a:r>
                        <a:rPr lang="en-US" sz="2500" b="1" u="sng" kern="1200" dirty="0">
                          <a:solidFill>
                            <a:srgbClr val="0D0DB3"/>
                          </a:solidFill>
                          <a:latin typeface="Agency FB" panose="020B0503020202020204" pitchFamily="34" charset="0"/>
                          <a:ea typeface="+mj-ea"/>
                          <a:cs typeface="+mj-cs"/>
                        </a:rPr>
                        <a:t>VILLAGE</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970517154"/>
                  </a:ext>
                </a:extLst>
              </a:tr>
              <a:tr h="355155">
                <a:tc>
                  <a:txBody>
                    <a:bodyPr/>
                    <a:lstStyle/>
                    <a:p>
                      <a:pPr lvl="1" algn="l" fontAlgn="ctr"/>
                      <a:r>
                        <a:rPr lang="en-US" sz="1200" u="none" strike="noStrike">
                          <a:solidFill>
                            <a:srgbClr val="0D0DB3"/>
                          </a:solidFill>
                          <a:effectLst/>
                        </a:rPr>
                        <a:t>HILSHIRE </a:t>
                      </a:r>
                      <a:r>
                        <a:rPr lang="en-US" sz="1200" u="none" strike="noStrike" dirty="0">
                          <a:solidFill>
                            <a:srgbClr val="0D0DB3"/>
                          </a:solidFill>
                          <a:effectLst/>
                        </a:rPr>
                        <a:t>VILLAGE – CITY HALL</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b="0" i="0" u="none" strike="noStrike" dirty="0">
                          <a:solidFill>
                            <a:srgbClr val="0D0DB3"/>
                          </a:solidFill>
                          <a:effectLst/>
                          <a:latin typeface="Calibri" panose="020F0502020204030204" pitchFamily="34" charset="0"/>
                        </a:rPr>
                        <a:t>713-973-1779</a:t>
                      </a: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472825269"/>
                  </a:ext>
                </a:extLst>
              </a:tr>
            </a:tbl>
          </a:graphicData>
        </a:graphic>
      </p:graphicFrame>
      <p:sp>
        <p:nvSpPr>
          <p:cNvPr id="12" name="Title 1">
            <a:extLst>
              <a:ext uri="{FF2B5EF4-FFF2-40B4-BE49-F238E27FC236}">
                <a16:creationId xmlns:a16="http://schemas.microsoft.com/office/drawing/2014/main" id="{0A2F2A78-6E9B-4996-9FCC-5D2758BAC0DF}"/>
              </a:ext>
            </a:extLst>
          </p:cNvPr>
          <p:cNvSpPr txBox="1">
            <a:spLocks/>
          </p:cNvSpPr>
          <p:nvPr/>
        </p:nvSpPr>
        <p:spPr>
          <a:xfrm>
            <a:off x="0" y="179173"/>
            <a:ext cx="7866845" cy="9275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IMPORTANT NUMBERS AT A GLANCE</a:t>
            </a:r>
            <a:endParaRPr lang="en-US" sz="4800" dirty="0">
              <a:solidFill>
                <a:srgbClr val="0D0DB3"/>
              </a:solidFill>
            </a:endParaRPr>
          </a:p>
        </p:txBody>
      </p:sp>
      <p:sp>
        <p:nvSpPr>
          <p:cNvPr id="11" name="TextBox 10">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algn="ctr">
              <a:spcAft>
                <a:spcPts val="600"/>
              </a:spcAft>
            </a:pPr>
            <a:r>
              <a:rPr lang="en-US" sz="1600" b="1" dirty="0">
                <a:solidFill>
                  <a:srgbClr val="0D0DB3"/>
                </a:solidFill>
                <a:latin typeface="Bahnschrift SemiCondensed" panose="020B0502040204020203" pitchFamily="34" charset="0"/>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789211" y="325368"/>
            <a:ext cx="2205559" cy="2665050"/>
          </a:xfrm>
          <a:prstGeom prst="rect">
            <a:avLst/>
          </a:prstGeom>
        </p:spPr>
      </p:pic>
      <p:sp>
        <p:nvSpPr>
          <p:cNvPr id="9" name="TextBox 8">
            <a:extLst>
              <a:ext uri="{FF2B5EF4-FFF2-40B4-BE49-F238E27FC236}">
                <a16:creationId xmlns:a16="http://schemas.microsoft.com/office/drawing/2014/main" id="{0DEA87C5-D75F-4441-A3B5-0A468EC60079}"/>
              </a:ext>
            </a:extLst>
          </p:cNvPr>
          <p:cNvSpPr txBox="1"/>
          <p:nvPr/>
        </p:nvSpPr>
        <p:spPr>
          <a:xfrm>
            <a:off x="9742062"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Tree>
    <p:extLst>
      <p:ext uri="{BB962C8B-B14F-4D97-AF65-F5344CB8AC3E}">
        <p14:creationId xmlns:p14="http://schemas.microsoft.com/office/powerpoint/2010/main" val="386862568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13193</TotalTime>
  <Words>689</Words>
  <Application>Microsoft Office PowerPoint</Application>
  <PresentationFormat>Widescreen</PresentationFormat>
  <Paragraphs>153</Paragraphs>
  <Slides>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Agency FB</vt:lpstr>
      <vt:lpstr>Arial</vt:lpstr>
      <vt:lpstr>Bahnschrift SemiCondensed</vt:lpstr>
      <vt:lpstr>Britannic Bold</vt:lpstr>
      <vt:lpstr>Calibri</vt:lpstr>
      <vt:lpstr>Calibri Light</vt:lpstr>
      <vt:lpstr>Impact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VALLEY VILLAGE POLICE DEPARTMENT</dc:title>
  <dc:creator>Mai Luong</dc:creator>
  <cp:lastModifiedBy>Lisa Ray</cp:lastModifiedBy>
  <cp:revision>135</cp:revision>
  <cp:lastPrinted>2022-08-01T09:19:45Z</cp:lastPrinted>
  <dcterms:created xsi:type="dcterms:W3CDTF">2022-04-29T05:53:13Z</dcterms:created>
  <dcterms:modified xsi:type="dcterms:W3CDTF">2023-09-18T15:07:13Z</dcterms:modified>
</cp:coreProperties>
</file>